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  <p:sldMasterId id="2147483653" r:id="rId3"/>
    <p:sldMasterId id="2147483654" r:id="rId4"/>
    <p:sldMasterId id="2147483655" r:id="rId5"/>
    <p:sldMasterId id="2147483718" r:id="rId6"/>
  </p:sldMasterIdLst>
  <p:notesMasterIdLst>
    <p:notesMasterId r:id="rId21"/>
  </p:notesMasterIdLst>
  <p:sldIdLst>
    <p:sldId id="320" r:id="rId7"/>
    <p:sldId id="322" r:id="rId8"/>
    <p:sldId id="328" r:id="rId9"/>
    <p:sldId id="308" r:id="rId10"/>
    <p:sldId id="316" r:id="rId11"/>
    <p:sldId id="329" r:id="rId12"/>
    <p:sldId id="334" r:id="rId13"/>
    <p:sldId id="330" r:id="rId14"/>
    <p:sldId id="326" r:id="rId15"/>
    <p:sldId id="332" r:id="rId16"/>
    <p:sldId id="333" r:id="rId17"/>
    <p:sldId id="300" r:id="rId18"/>
    <p:sldId id="331" r:id="rId19"/>
    <p:sldId id="323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1D"/>
    <a:srgbClr val="ECEDED"/>
    <a:srgbClr val="A1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258" autoAdjust="0"/>
  </p:normalViewPr>
  <p:slideViewPr>
    <p:cSldViewPr>
      <p:cViewPr varScale="1">
        <p:scale>
          <a:sx n="89" d="100"/>
          <a:sy n="89" d="100"/>
        </p:scale>
        <p:origin x="-11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46150-F6ED-49DA-BD78-D35E7FCEC453}" type="datetimeFigureOut">
              <a:rPr lang="de-DE"/>
              <a:pPr>
                <a:defRPr/>
              </a:pPr>
              <a:t>29.06.2023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E0E4E1-3AF6-44D7-9829-E26DCF242E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B0B923F-AB9D-45DF-BDD5-77713C83B53C}" type="slidenum">
              <a:rPr lang="de-DE" altLang="de-DE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</a:t>
            </a:fld>
            <a:endParaRPr lang="de-DE" altLang="de-D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422AD31-EDD9-475B-B045-EF29E759ADEF}" type="slidenum">
              <a:rPr lang="de-DE" altLang="de-DE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de-D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107950" y="269875"/>
            <a:ext cx="8926513" cy="6477000"/>
            <a:chOff x="68" y="170"/>
            <a:chExt cx="5623" cy="4080"/>
          </a:xfrm>
        </p:grpSpPr>
        <p:pic>
          <p:nvPicPr>
            <p:cNvPr id="5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68" y="952"/>
              <a:ext cx="5623" cy="3298"/>
              <a:chOff x="68" y="952"/>
              <a:chExt cx="5623" cy="3298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68" y="1088"/>
                <a:ext cx="5622" cy="316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A1003D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de-DE" altLang="de-DE"/>
              </a:p>
            </p:txBody>
          </p:sp>
          <p:pic>
            <p:nvPicPr>
              <p:cNvPr id="9" name="Picture 8" descr="ppt_bildmarke_titel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" y="1088"/>
                <a:ext cx="5623" cy="3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14"/>
              <p:cNvSpPr>
                <a:spLocks noChangeArrowheads="1"/>
              </p:cNvSpPr>
              <p:nvPr userDrawn="1"/>
            </p:nvSpPr>
            <p:spPr bwMode="auto">
              <a:xfrm>
                <a:off x="68" y="952"/>
                <a:ext cx="5622" cy="102"/>
              </a:xfrm>
              <a:prstGeom prst="rect">
                <a:avLst/>
              </a:prstGeom>
              <a:solidFill>
                <a:srgbClr val="ECEDED"/>
              </a:solidFill>
              <a:ln>
                <a:noFill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de-DE" altLang="de-DE"/>
              </a:p>
            </p:txBody>
          </p:sp>
        </p:grpSp>
      </p:grpSp>
      <p:sp>
        <p:nvSpPr>
          <p:cNvPr id="9012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4102100"/>
            <a:ext cx="7772400" cy="7905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 durch Klicken bearbeiten</a:t>
            </a: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4941888"/>
            <a:ext cx="7777163" cy="5746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Untertitelmasters durch Klicken bearbeiten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369050"/>
            <a:ext cx="3816350" cy="228600"/>
          </a:xfrm>
        </p:spPr>
        <p:txBody>
          <a:bodyPr rIns="0" bIns="0"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20650" y="6224588"/>
            <a:ext cx="8924925" cy="539750"/>
            <a:chOff x="76" y="3913"/>
            <a:chExt cx="5622" cy="340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755576" y="612774"/>
            <a:ext cx="7632848" cy="4328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632848" cy="10870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07950" y="6237288"/>
            <a:ext cx="8924925" cy="539750"/>
            <a:chOff x="76" y="3913"/>
            <a:chExt cx="5622" cy="340"/>
          </a:xfrm>
        </p:grpSpPr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7507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3776663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2950" y="6407150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664296"/>
          </a:xfrm>
        </p:spPr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31800"/>
            <a:ext cx="1925638" cy="5527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31800"/>
            <a:ext cx="5626100" cy="5527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107950" y="6237288"/>
            <a:ext cx="8924925" cy="539750"/>
            <a:chOff x="76" y="3913"/>
            <a:chExt cx="5622" cy="340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6" name="Text Box 12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836613"/>
            <a:ext cx="346075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4610E8-FEAE-46D8-9EFD-746C800AAA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" y="6407150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6" y="1556793"/>
            <a:ext cx="8928992" cy="2664296"/>
          </a:xfrm>
        </p:spPr>
      </p:sp>
    </p:spTree>
    <p:extLst>
      <p:ext uri="{BB962C8B-B14F-4D97-AF65-F5344CB8AC3E}">
        <p14:creationId xmlns:p14="http://schemas.microsoft.com/office/powerpoint/2010/main" val="411773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592288"/>
          </a:xfrm>
        </p:spPr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1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15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3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44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3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3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1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32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043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8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6" y="1556793"/>
            <a:ext cx="8928992" cy="2664296"/>
          </a:xfrm>
        </p:spPr>
      </p:sp>
    </p:spTree>
    <p:extLst>
      <p:ext uri="{BB962C8B-B14F-4D97-AF65-F5344CB8AC3E}">
        <p14:creationId xmlns:p14="http://schemas.microsoft.com/office/powerpoint/2010/main" val="325263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grpSp>
        <p:nvGrpSpPr>
          <p:cNvPr id="1027" name="Group 17"/>
          <p:cNvGrpSpPr>
            <a:grpSpLocks/>
          </p:cNvGrpSpPr>
          <p:nvPr userDrawn="1"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sp>
          <p:nvSpPr>
            <p:cNvPr id="1030" name="Rectangle 7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0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pic>
          <p:nvPicPr>
            <p:cNvPr id="1031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Untertitel durch Klicken bearbeiten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Kapiteltitel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2" name="Group 10"/>
          <p:cNvGrpSpPr>
            <a:grpSpLocks/>
          </p:cNvGrpSpPr>
          <p:nvPr userDrawn="1"/>
        </p:nvGrpSpPr>
        <p:grpSpPr bwMode="auto">
          <a:xfrm>
            <a:off x="120650" y="6224588"/>
            <a:ext cx="8924925" cy="539750"/>
            <a:chOff x="76" y="3913"/>
            <a:chExt cx="5622" cy="340"/>
          </a:xfrm>
        </p:grpSpPr>
        <p:sp>
          <p:nvSpPr>
            <p:cNvPr id="2054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13321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944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318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 durch Klicken bearbeiten</a:t>
            </a:r>
          </a:p>
        </p:txBody>
      </p:sp>
      <p:sp>
        <p:nvSpPr>
          <p:cNvPr id="1331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7041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78" r:id="rId3"/>
    <p:sldLayoutId id="2147483715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716" r:id="rId12"/>
    <p:sldLayoutId id="214748371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grpSp>
        <p:nvGrpSpPr>
          <p:cNvPr id="26627" name="Group 9"/>
          <p:cNvGrpSpPr>
            <a:grpSpLocks/>
          </p:cNvGrpSpPr>
          <p:nvPr userDrawn="1"/>
        </p:nvGrpSpPr>
        <p:grpSpPr bwMode="auto">
          <a:xfrm>
            <a:off x="107950" y="269875"/>
            <a:ext cx="8924925" cy="6472238"/>
            <a:chOff x="68" y="170"/>
            <a:chExt cx="5622" cy="4077"/>
          </a:xfrm>
        </p:grpSpPr>
        <p:sp>
          <p:nvSpPr>
            <p:cNvPr id="3078" name="Rectangle 2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59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pic>
          <p:nvPicPr>
            <p:cNvPr id="26631" name="Picture 3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4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6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Untertitel durch Klicken bearbeiten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Kapiteltitel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1"/>
          <p:cNvGrpSpPr>
            <a:grpSpLocks/>
          </p:cNvGrpSpPr>
          <p:nvPr userDrawn="1"/>
        </p:nvGrpSpPr>
        <p:grpSpPr bwMode="auto">
          <a:xfrm>
            <a:off x="107950" y="269875"/>
            <a:ext cx="8924925" cy="6477000"/>
            <a:chOff x="68" y="170"/>
            <a:chExt cx="5622" cy="4080"/>
          </a:xfrm>
        </p:grpSpPr>
        <p:pic>
          <p:nvPicPr>
            <p:cNvPr id="38918" name="Picture 10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11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13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316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4105" name="Rectangle 15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102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1136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3891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1"/>
          <p:cNvGrpSpPr>
            <a:grpSpLocks/>
          </p:cNvGrpSpPr>
          <p:nvPr userDrawn="1"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pic>
          <p:nvPicPr>
            <p:cNvPr id="51206" name="Picture 3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Rectangle 5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26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5129" name="Rectangle 6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8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2345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817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512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1"/>
          <p:cNvGrpSpPr>
            <a:grpSpLocks/>
          </p:cNvGrpSpPr>
          <p:nvPr userDrawn="1"/>
        </p:nvGrpSpPr>
        <p:grpSpPr bwMode="auto">
          <a:xfrm>
            <a:off x="107950" y="269875"/>
            <a:ext cx="8924925" cy="6477000"/>
            <a:chOff x="68" y="170"/>
            <a:chExt cx="5622" cy="4080"/>
          </a:xfrm>
        </p:grpSpPr>
        <p:pic>
          <p:nvPicPr>
            <p:cNvPr id="38918" name="Picture 10" descr="ppt_logo_uni_rostock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11" descr="ppt_logo_unimed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13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316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105" name="Rectangle 15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102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36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3891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30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biolegend.com/en-us/products/true-phos-perm-buffer-12691" TargetMode="External"/><Relationship Id="rId5" Type="http://schemas.openxmlformats.org/officeDocument/2006/relationships/hyperlink" Target="https://www.biolegend.com/en-us/products/rbc-lysis-fixation-solution-10x-7436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1"/>
            <a:ext cx="9144000" cy="4523619"/>
          </a:xfrm>
          <a:prstGeom prst="rect">
            <a:avLst/>
          </a:prstGeom>
        </p:spPr>
      </p:pic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818" y="6482153"/>
            <a:ext cx="8366125" cy="223457"/>
          </a:xfrm>
        </p:spPr>
        <p:txBody>
          <a:bodyPr/>
          <a:lstStyle/>
          <a:p>
            <a:pPr marL="0" indent="0" defTabSz="311037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  <a:defRPr/>
            </a:pPr>
            <a:r>
              <a:rPr lang="en-US" altLang="de-DE" sz="1400" kern="1200" baseline="30000" dirty="0">
                <a:solidFill>
                  <a:schemeClr val="bg1"/>
                </a:solidFill>
              </a:rPr>
              <a:t>Core Facility for Cell </a:t>
            </a:r>
            <a:r>
              <a:rPr lang="en-US" altLang="de-DE" sz="1400" kern="1200" baseline="30000" dirty="0" smtClean="0">
                <a:solidFill>
                  <a:schemeClr val="bg1"/>
                </a:solidFill>
              </a:rPr>
              <a:t>Sorting </a:t>
            </a:r>
            <a:r>
              <a:rPr lang="en-US" altLang="de-DE" sz="1400" kern="1200" baseline="30000" dirty="0">
                <a:solidFill>
                  <a:schemeClr val="bg1"/>
                </a:solidFill>
              </a:rPr>
              <a:t>and Cell A</a:t>
            </a:r>
            <a:r>
              <a:rPr lang="en-US" altLang="de-DE" sz="1400" kern="1200" baseline="30000" dirty="0" smtClean="0">
                <a:solidFill>
                  <a:schemeClr val="bg1"/>
                </a:solidFill>
              </a:rPr>
              <a:t>nalysis</a:t>
            </a:r>
            <a:endParaRPr lang="de-DE" altLang="de-DE" sz="1400" kern="1200" baseline="30000" dirty="0">
              <a:solidFill>
                <a:schemeClr val="bg1"/>
              </a:solidFill>
            </a:endParaRPr>
          </a:p>
        </p:txBody>
      </p:sp>
      <p:sp>
        <p:nvSpPr>
          <p:cNvPr id="25604" name="Rechteck 1"/>
          <p:cNvSpPr>
            <a:spLocks noChangeArrowheads="1"/>
          </p:cNvSpPr>
          <p:nvPr/>
        </p:nvSpPr>
        <p:spPr bwMode="auto">
          <a:xfrm>
            <a:off x="2857500" y="2967568"/>
            <a:ext cx="3429000" cy="8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253" y="5257383"/>
            <a:ext cx="8289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11037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  <a:defRPr/>
            </a:pPr>
            <a:endParaRPr lang="de-DE" altLang="de-DE" sz="800" kern="0" baseline="300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9815" y="4178051"/>
            <a:ext cx="7772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b="1" kern="0" dirty="0" err="1" smtClean="0">
                <a:solidFill>
                  <a:srgbClr val="AC0040"/>
                </a:solidFill>
              </a:rPr>
              <a:t>What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is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wrong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with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my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flow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cytometry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data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?</a:t>
            </a:r>
            <a:endParaRPr lang="de-DE" altLang="de-DE" b="1" kern="0" dirty="0">
              <a:solidFill>
                <a:srgbClr val="AC004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9818" y="4932370"/>
            <a:ext cx="777716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625" indent="-212725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8556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985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14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85903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795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686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577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rgbClr val="AC0040"/>
              </a:buClr>
              <a:buFontTx/>
              <a:buNone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Hints</a:t>
            </a:r>
            <a:r>
              <a:rPr lang="de-DE" altLang="de-DE" kern="0" dirty="0" smtClean="0">
                <a:solidFill>
                  <a:srgbClr val="000000"/>
                </a:solidFill>
              </a:rPr>
              <a:t>, tricks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and</a:t>
            </a:r>
            <a:r>
              <a:rPr lang="de-DE" altLang="de-DE" kern="0" dirty="0" smtClean="0">
                <a:solidFill>
                  <a:srgbClr val="000000"/>
                </a:solidFill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pitfalls</a:t>
            </a:r>
            <a:endParaRPr lang="de-DE" altLang="de-DE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Intra</a:t>
            </a:r>
            <a:r>
              <a:rPr lang="de-DE" b="1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staining</a:t>
            </a:r>
            <a:r>
              <a:rPr lang="de-DE" dirty="0" smtClean="0"/>
              <a:t>: </a:t>
            </a:r>
            <a:r>
              <a:rPr lang="de-DE" b="1" dirty="0" err="1" smtClean="0"/>
              <a:t>permeabilization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55650" y="1268760"/>
            <a:ext cx="7776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400" dirty="0"/>
          </a:p>
        </p:txBody>
      </p:sp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755650" y="1268760"/>
            <a:ext cx="8124750" cy="20882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for nucleus </a:t>
            </a:r>
            <a:r>
              <a:rPr lang="en-GB" sz="1400" dirty="0" smtClean="0">
                <a:sym typeface="Wingdings" panose="05000000000000000000" pitchFamily="2" charset="2"/>
              </a:rPr>
              <a:t>proteins harsh fix/perm: </a:t>
            </a:r>
            <a:endParaRPr lang="en-GB" sz="1400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FA Fixation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err="1" smtClean="0">
                <a:sym typeface="Wingdings" panose="05000000000000000000" pitchFamily="2" charset="2"/>
              </a:rPr>
              <a:t>BioLegend</a:t>
            </a:r>
            <a:r>
              <a:rPr lang="en-GB" sz="1400" dirty="0" smtClean="0">
                <a:sym typeface="Wingdings" panose="05000000000000000000" pitchFamily="2" charset="2"/>
              </a:rPr>
              <a:t> True-Nuclear Transcription Factor buffer set: </a:t>
            </a:r>
            <a:r>
              <a:rPr lang="en-GB" sz="1400" dirty="0" err="1" smtClean="0">
                <a:sym typeface="Wingdings" panose="05000000000000000000" pitchFamily="2" charset="2"/>
              </a:rPr>
              <a:t>Saponin</a:t>
            </a:r>
            <a:r>
              <a:rPr lang="en-GB" sz="1400" dirty="0" smtClean="0">
                <a:sym typeface="Wingdings" panose="05000000000000000000" pitchFamily="2" charset="2"/>
              </a:rPr>
              <a:t>-based perm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fix (~ 20% FA): step 45-60min at 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perm/wash (</a:t>
            </a:r>
            <a:r>
              <a:rPr lang="en-GB" sz="1400" dirty="0" err="1" smtClean="0">
                <a:sym typeface="Wingdings" panose="05000000000000000000" pitchFamily="2" charset="2"/>
              </a:rPr>
              <a:t>saponin</a:t>
            </a:r>
            <a:r>
              <a:rPr lang="en-GB" sz="1400" dirty="0" smtClean="0">
                <a:sym typeface="Wingdings" panose="05000000000000000000" pitchFamily="2" charset="2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30 min RT incubation with </a:t>
            </a:r>
            <a:r>
              <a:rPr lang="en-GB" sz="1400" dirty="0" err="1" smtClean="0">
                <a:sym typeface="Wingdings" panose="05000000000000000000" pitchFamily="2" charset="2"/>
              </a:rPr>
              <a:t>intranuclear</a:t>
            </a:r>
            <a:r>
              <a:rPr lang="en-GB" sz="1400" dirty="0" smtClean="0">
                <a:sym typeface="Wingdings" panose="05000000000000000000" pitchFamily="2" charset="2"/>
              </a:rPr>
              <a:t> antibody at RT in perm buffer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400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BD Transcription Factor Buffer </a:t>
            </a:r>
            <a:r>
              <a:rPr lang="en-GB" sz="1400" dirty="0" smtClean="0">
                <a:sym typeface="Wingdings" panose="05000000000000000000" pitchFamily="2" charset="2"/>
              </a:rPr>
              <a:t>Set</a:t>
            </a:r>
            <a:endParaRPr lang="en-GB" sz="1400" dirty="0" smtClean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fix/perm (5-10% FA, 1-3% methanol): step 40-50 min at 2-8°C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 perm/wash (</a:t>
            </a:r>
            <a:r>
              <a:rPr lang="en-GB" sz="1400" dirty="0" err="1" smtClean="0">
                <a:sym typeface="Wingdings" panose="05000000000000000000" pitchFamily="2" charset="2"/>
              </a:rPr>
              <a:t>saponin</a:t>
            </a:r>
            <a:r>
              <a:rPr lang="en-GB" sz="1400" dirty="0" smtClean="0">
                <a:sym typeface="Wingdings" panose="05000000000000000000" pitchFamily="2" charset="2"/>
              </a:rPr>
              <a:t>):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40-50 min incubation with </a:t>
            </a:r>
            <a:r>
              <a:rPr lang="en-GB" sz="1400" dirty="0" err="1" smtClean="0">
                <a:sym typeface="Wingdings" panose="05000000000000000000" pitchFamily="2" charset="2"/>
              </a:rPr>
              <a:t>intranuclear</a:t>
            </a:r>
            <a:r>
              <a:rPr lang="en-GB" sz="1400" dirty="0" smtClean="0">
                <a:sym typeface="Wingdings" panose="05000000000000000000" pitchFamily="2" charset="2"/>
              </a:rPr>
              <a:t> antibody at 2-8°C in perm buffer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4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choice of buffers depends on surface staining </a:t>
            </a:r>
            <a:r>
              <a:rPr lang="en-GB" sz="1400" dirty="0" err="1" smtClean="0">
                <a:sym typeface="Wingdings" panose="05000000000000000000" pitchFamily="2" charset="2"/>
              </a:rPr>
              <a:t>fluorophors</a:t>
            </a:r>
            <a:endParaRPr lang="en-GB" sz="1400" dirty="0" smtClean="0">
              <a:sym typeface="Wingdings" panose="05000000000000000000" pitchFamily="2" charset="2"/>
            </a:endParaRPr>
          </a:p>
        </p:txBody>
      </p:sp>
      <p:sp>
        <p:nvSpPr>
          <p:cNvPr id="14" name="Foliennummernplatzhalter 4"/>
          <p:cNvSpPr txBox="1">
            <a:spLocks/>
          </p:cNvSpPr>
          <p:nvPr/>
        </p:nvSpPr>
        <p:spPr>
          <a:xfrm>
            <a:off x="241300" y="6361027"/>
            <a:ext cx="370260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10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Tandem </a:t>
            </a:r>
            <a:r>
              <a:rPr lang="de-DE" dirty="0" err="1" smtClean="0"/>
              <a:t>dye</a:t>
            </a:r>
            <a:r>
              <a:rPr lang="de-DE" dirty="0" smtClean="0"/>
              <a:t> </a:t>
            </a:r>
            <a:r>
              <a:rPr lang="de-DE" b="1" dirty="0" err="1" smtClean="0"/>
              <a:t>stability</a:t>
            </a:r>
            <a:r>
              <a:rPr lang="de-DE" b="1" dirty="0" smtClean="0"/>
              <a:t> upon </a:t>
            </a:r>
            <a:r>
              <a:rPr lang="de-DE" b="1" dirty="0" err="1" smtClean="0"/>
              <a:t>fixation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1800" y="-543323"/>
            <a:ext cx="3028950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1071557"/>
            <a:ext cx="195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Fix: 4,2 % FA</a:t>
            </a:r>
          </a:p>
          <a:p>
            <a:r>
              <a:rPr lang="de-DE" sz="1400" dirty="0" smtClean="0"/>
              <a:t>Perm/</a:t>
            </a:r>
            <a:r>
              <a:rPr lang="de-DE" sz="1400" dirty="0" err="1" smtClean="0"/>
              <a:t>Wash</a:t>
            </a:r>
            <a:r>
              <a:rPr lang="de-DE" sz="1400" dirty="0" smtClean="0"/>
              <a:t>: Saponin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983718" y="105273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Fix/Perm: 5% FA</a:t>
            </a:r>
          </a:p>
          <a:p>
            <a:r>
              <a:rPr lang="de-DE" sz="1400" dirty="0" smtClean="0"/>
              <a:t>Perm/</a:t>
            </a:r>
            <a:r>
              <a:rPr lang="de-DE" sz="1400" dirty="0" err="1" smtClean="0"/>
              <a:t>Wash</a:t>
            </a:r>
            <a:r>
              <a:rPr lang="de-DE" sz="1400" dirty="0" smtClean="0"/>
              <a:t>: 1-3% Methanol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84168" y="105273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Perm: 88% Methanol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7114259" y="1556270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from BD </a:t>
            </a:r>
            <a:r>
              <a:rPr lang="de-DE" sz="800" dirty="0" err="1" smtClean="0"/>
              <a:t>PhosFlow</a:t>
            </a:r>
            <a:r>
              <a:rPr lang="de-DE" sz="800" dirty="0" smtClean="0"/>
              <a:t>  Kit</a:t>
            </a:r>
            <a:endParaRPr lang="de-DE" sz="800" dirty="0"/>
          </a:p>
        </p:txBody>
      </p:sp>
      <p:pic>
        <p:nvPicPr>
          <p:cNvPr id="14" name="Picture 2" descr="https://www.biolegend.com/Files/Images/BioLegend/blog/052418tandemblog/Figur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11" y="4581128"/>
            <a:ext cx="5993278" cy="21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 rot="10800000" flipV="1">
            <a:off x="1110184" y="5691241"/>
            <a:ext cx="1637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https://www.biolegend.com/Files/Images/BioLegend/blog/052418tandemblog/Figure_2.jpg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24696" y="6381328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Cy5.5</a:t>
            </a:r>
            <a:endParaRPr lang="de-DE" sz="9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7391428" y="6390604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Cy5.5</a:t>
            </a:r>
            <a:endParaRPr lang="de-DE" sz="900" b="1" dirty="0"/>
          </a:p>
        </p:txBody>
      </p:sp>
      <p:sp>
        <p:nvSpPr>
          <p:cNvPr id="17" name="Foliennummernplatzhalter 4"/>
          <p:cNvSpPr txBox="1">
            <a:spLocks/>
          </p:cNvSpPr>
          <p:nvPr/>
        </p:nvSpPr>
        <p:spPr>
          <a:xfrm>
            <a:off x="241299" y="6361027"/>
            <a:ext cx="434999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11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FC825D-5FB6-45DA-B847-35AE6F54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399526"/>
            <a:ext cx="7704138" cy="431800"/>
          </a:xfrm>
        </p:spPr>
        <p:txBody>
          <a:bodyPr/>
          <a:lstStyle/>
          <a:p>
            <a:r>
              <a:rPr lang="de-DE" sz="2800" b="1" dirty="0" smtClean="0"/>
              <a:t>Special</a:t>
            </a:r>
            <a:r>
              <a:rPr lang="de-DE" sz="2800" dirty="0" smtClean="0"/>
              <a:t> </a:t>
            </a:r>
            <a:r>
              <a:rPr lang="de-DE" sz="2800" dirty="0" err="1" smtClean="0"/>
              <a:t>buffers</a:t>
            </a:r>
            <a:r>
              <a:rPr lang="de-DE" sz="2800" dirty="0" smtClean="0"/>
              <a:t>: </a:t>
            </a:r>
            <a:r>
              <a:rPr lang="de-DE" sz="2800" dirty="0" err="1" smtClean="0"/>
              <a:t>functional</a:t>
            </a:r>
            <a:r>
              <a:rPr lang="de-DE" sz="2800" dirty="0" smtClean="0"/>
              <a:t> </a:t>
            </a:r>
            <a:r>
              <a:rPr lang="de-DE" sz="2800" dirty="0" err="1" smtClean="0"/>
              <a:t>assays</a:t>
            </a:r>
            <a:r>
              <a:rPr lang="de-DE" sz="2800" dirty="0" smtClean="0"/>
              <a:t>, </a:t>
            </a:r>
            <a:r>
              <a:rPr lang="de-DE" sz="2800" dirty="0" err="1" smtClean="0"/>
              <a:t>a.s.f</a:t>
            </a:r>
            <a:r>
              <a:rPr lang="de-DE" sz="2800" dirty="0" smtClean="0"/>
              <a:t>.</a:t>
            </a:r>
            <a:endParaRPr lang="de-DE" b="1" dirty="0"/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241300" y="6361027"/>
            <a:ext cx="370260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12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53200" y="1268760"/>
            <a:ext cx="7995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 smtClean="0"/>
              <a:t>RBC </a:t>
            </a:r>
            <a:r>
              <a:rPr lang="de-DE" sz="1400" u="sng" dirty="0" err="1" smtClean="0"/>
              <a:t>lysis</a:t>
            </a:r>
            <a:r>
              <a:rPr lang="de-DE" sz="1400" u="sng" dirty="0" smtClean="0"/>
              <a:t> </a:t>
            </a:r>
            <a:r>
              <a:rPr lang="de-DE" sz="1400" u="sng" dirty="0" err="1" smtClean="0"/>
              <a:t>buffer</a:t>
            </a:r>
            <a:r>
              <a:rPr lang="de-DE" sz="1400" u="sng" dirty="0" smtClean="0"/>
              <a:t> (</a:t>
            </a:r>
            <a:r>
              <a:rPr lang="de-DE" sz="1400" u="sng" dirty="0" err="1" smtClean="0"/>
              <a:t>self</a:t>
            </a:r>
            <a:r>
              <a:rPr lang="de-DE" sz="1400" u="sng" dirty="0" smtClean="0"/>
              <a:t>-made)</a:t>
            </a:r>
          </a:p>
          <a:p>
            <a:r>
              <a:rPr lang="de-DE" sz="1400" dirty="0" smtClean="0"/>
              <a:t>1,5 </a:t>
            </a:r>
            <a:r>
              <a:rPr lang="de-DE" sz="1400" dirty="0"/>
              <a:t>M NH</a:t>
            </a:r>
            <a:r>
              <a:rPr lang="de-DE" sz="1400" baseline="-25000" dirty="0"/>
              <a:t>4</a:t>
            </a:r>
            <a:r>
              <a:rPr lang="de-DE" sz="1400" dirty="0"/>
              <a:t>Cl</a:t>
            </a:r>
            <a:br>
              <a:rPr lang="de-DE" sz="1400" dirty="0"/>
            </a:br>
            <a:r>
              <a:rPr lang="de-DE" sz="1400" dirty="0"/>
              <a:t>100 mM NaHCO</a:t>
            </a:r>
            <a:r>
              <a:rPr lang="de-DE" sz="1400" baseline="-25000" dirty="0"/>
              <a:t>3</a:t>
            </a:r>
            <a:r>
              <a:rPr lang="de-DE" sz="1400" dirty="0"/>
              <a:t> oder KHCO</a:t>
            </a:r>
            <a:r>
              <a:rPr lang="de-DE" sz="1400" baseline="-25000" dirty="0"/>
              <a:t>3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10 mM EDTA</a:t>
            </a:r>
            <a:br>
              <a:rPr lang="de-DE" sz="1400" dirty="0"/>
            </a:br>
            <a:r>
              <a:rPr lang="de-DE" sz="1400" dirty="0"/>
              <a:t>pH 7,4</a:t>
            </a:r>
            <a:br>
              <a:rPr lang="de-DE" sz="1400" dirty="0"/>
            </a:br>
            <a:r>
              <a:rPr lang="de-DE" sz="1400" dirty="0" err="1" smtClean="0"/>
              <a:t>fill</a:t>
            </a:r>
            <a:r>
              <a:rPr lang="de-DE" sz="1400" dirty="0" smtClean="0"/>
              <a:t> </a:t>
            </a: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/>
              <a:t>1 L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AquaDest</a:t>
            </a:r>
            <a:r>
              <a:rPr lang="de-DE" sz="1400" dirty="0" smtClean="0"/>
              <a:t> </a:t>
            </a:r>
          </a:p>
          <a:p>
            <a:endParaRPr lang="de-DE" sz="1400" dirty="0"/>
          </a:p>
          <a:p>
            <a:r>
              <a:rPr lang="de-DE" sz="1400" u="sng" dirty="0" err="1" smtClean="0"/>
              <a:t>AnnexinV</a:t>
            </a:r>
            <a:r>
              <a:rPr lang="de-DE" sz="1400" u="sng" dirty="0" smtClean="0"/>
              <a:t> </a:t>
            </a:r>
            <a:r>
              <a:rPr lang="de-DE" sz="1400" u="sng" dirty="0" err="1" smtClean="0"/>
              <a:t>binding</a:t>
            </a:r>
            <a:r>
              <a:rPr lang="de-DE" sz="1400" u="sng" dirty="0" smtClean="0"/>
              <a:t> </a:t>
            </a:r>
            <a:r>
              <a:rPr lang="de-DE" sz="1400" u="sng" dirty="0" err="1" smtClean="0"/>
              <a:t>buffer</a:t>
            </a:r>
            <a:endParaRPr lang="de-DE" sz="1400" u="sng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fr-FR" sz="1400" dirty="0" err="1" smtClean="0"/>
              <a:t>AnnexinV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Calcium-</a:t>
            </a:r>
            <a:r>
              <a:rPr lang="fr-FR" sz="1400" dirty="0" err="1" smtClean="0"/>
              <a:t>dependent</a:t>
            </a:r>
            <a:endParaRPr lang="fr-FR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incubation at RT</a:t>
            </a:r>
          </a:p>
          <a:p>
            <a:r>
              <a:rPr lang="fr-FR" sz="1400" dirty="0" smtClean="0"/>
              <a:t>10 </a:t>
            </a:r>
            <a:r>
              <a:rPr lang="fr-FR" sz="1400" dirty="0"/>
              <a:t>mM HEPES, pH 7,4</a:t>
            </a:r>
            <a:br>
              <a:rPr lang="fr-FR" sz="1400" dirty="0"/>
            </a:br>
            <a:r>
              <a:rPr lang="fr-FR" sz="1400" dirty="0"/>
              <a:t>140 mM </a:t>
            </a:r>
            <a:r>
              <a:rPr lang="fr-FR" sz="1400" dirty="0" err="1"/>
              <a:t>NaCl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2,5 mM CaCl</a:t>
            </a:r>
            <a:r>
              <a:rPr lang="fr-FR" sz="1400" baseline="-25000" dirty="0"/>
              <a:t>2</a:t>
            </a:r>
            <a:r>
              <a:rPr lang="fr-FR" sz="1400" dirty="0"/>
              <a:t> 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u="sng" dirty="0" err="1" smtClean="0"/>
              <a:t>Cell</a:t>
            </a:r>
            <a:r>
              <a:rPr lang="fr-FR" sz="1400" u="sng" dirty="0" smtClean="0"/>
              <a:t> cycle</a:t>
            </a:r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30 min </a:t>
            </a:r>
            <a:r>
              <a:rPr lang="de-DE" sz="1400" dirty="0" err="1" smtClean="0"/>
              <a:t>ati</a:t>
            </a:r>
            <a:r>
              <a:rPr lang="de-DE" sz="1400" dirty="0" smtClean="0"/>
              <a:t> </a:t>
            </a:r>
            <a:r>
              <a:rPr lang="de-DE" sz="1400" dirty="0"/>
              <a:t>RT </a:t>
            </a:r>
            <a:r>
              <a:rPr lang="de-DE" sz="1400" dirty="0" smtClean="0"/>
              <a:t>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dark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o.n</a:t>
            </a:r>
            <a:r>
              <a:rPr lang="de-DE" sz="1400" dirty="0" smtClean="0"/>
              <a:t>. at  4°C</a:t>
            </a:r>
            <a:endParaRPr lang="fr-FR" sz="1400" u="sng" dirty="0" smtClean="0"/>
          </a:p>
          <a:p>
            <a:r>
              <a:rPr lang="en-US" sz="1400" dirty="0"/>
              <a:t>1 x PBS</a:t>
            </a:r>
            <a:br>
              <a:rPr lang="en-US" sz="1400" dirty="0"/>
            </a:br>
            <a:r>
              <a:rPr lang="en-US" sz="1400" dirty="0"/>
              <a:t>0,1 % (w/v) Triton-X</a:t>
            </a:r>
            <a:br>
              <a:rPr lang="en-US" sz="1400" dirty="0"/>
            </a:br>
            <a:r>
              <a:rPr lang="en-US" sz="1400" dirty="0"/>
              <a:t>10 µg/mL </a:t>
            </a:r>
            <a:r>
              <a:rPr lang="en-US" sz="1400" dirty="0" err="1"/>
              <a:t>RNAse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20 µg/mL PI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512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FC825D-5FB6-45DA-B847-35AE6F54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399526"/>
            <a:ext cx="7704138" cy="431800"/>
          </a:xfrm>
        </p:spPr>
        <p:txBody>
          <a:bodyPr/>
          <a:lstStyle/>
          <a:p>
            <a:r>
              <a:rPr lang="de-DE" sz="2800" dirty="0" err="1" smtClean="0"/>
              <a:t>Buffer</a:t>
            </a:r>
            <a:r>
              <a:rPr lang="de-DE" sz="2800" dirty="0" smtClean="0"/>
              <a:t> </a:t>
            </a:r>
            <a:r>
              <a:rPr lang="de-DE" sz="2800" dirty="0" err="1" smtClean="0"/>
              <a:t>choice</a:t>
            </a:r>
            <a:r>
              <a:rPr lang="de-DE" sz="2800" dirty="0" smtClean="0"/>
              <a:t>: </a:t>
            </a:r>
            <a:r>
              <a:rPr lang="de-DE" b="1" dirty="0" smtClean="0"/>
              <a:t>Take </a:t>
            </a:r>
            <a:r>
              <a:rPr lang="de-DE" b="1" dirty="0" err="1" smtClean="0"/>
              <a:t>home</a:t>
            </a:r>
            <a:r>
              <a:rPr lang="de-DE" b="1" dirty="0" smtClean="0"/>
              <a:t> </a:t>
            </a:r>
            <a:r>
              <a:rPr lang="de-DE" b="1" dirty="0" err="1" smtClean="0"/>
              <a:t>message</a:t>
            </a:r>
            <a:endParaRPr lang="de-DE" b="1" dirty="0"/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241300" y="6361027"/>
            <a:ext cx="370260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13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650" y="1124744"/>
            <a:ext cx="75607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check </a:t>
            </a:r>
            <a:r>
              <a:rPr lang="de-DE" sz="1400" dirty="0" err="1" smtClean="0"/>
              <a:t>target</a:t>
            </a:r>
            <a:r>
              <a:rPr lang="de-DE" sz="1400" dirty="0" smtClean="0"/>
              <a:t> </a:t>
            </a:r>
            <a:r>
              <a:rPr lang="de-DE" sz="1400" dirty="0" err="1" smtClean="0"/>
              <a:t>localization</a:t>
            </a:r>
            <a:r>
              <a:rPr lang="de-DE" sz="1400" dirty="0" smtClean="0"/>
              <a:t> (</a:t>
            </a:r>
            <a:r>
              <a:rPr lang="de-DE" sz="1400" dirty="0" err="1" smtClean="0"/>
              <a:t>surface</a:t>
            </a:r>
            <a:r>
              <a:rPr lang="de-DE" sz="1400" dirty="0" smtClean="0"/>
              <a:t>, </a:t>
            </a:r>
            <a:r>
              <a:rPr lang="de-DE" sz="1400" dirty="0" err="1" smtClean="0"/>
              <a:t>cytoplasmatic</a:t>
            </a:r>
            <a:r>
              <a:rPr lang="de-DE" sz="1400" dirty="0" smtClean="0"/>
              <a:t>, </a:t>
            </a:r>
            <a:r>
              <a:rPr lang="de-DE" sz="1400" dirty="0" err="1" smtClean="0"/>
              <a:t>intranuclear</a:t>
            </a:r>
            <a:r>
              <a:rPr lang="de-DE" sz="1400" dirty="0" smtClean="0"/>
              <a:t>)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select</a:t>
            </a:r>
            <a:r>
              <a:rPr lang="de-DE" sz="1400" dirty="0" smtClean="0"/>
              <a:t> </a:t>
            </a:r>
            <a:r>
              <a:rPr lang="de-DE" sz="1400" dirty="0" err="1" smtClean="0"/>
              <a:t>correct</a:t>
            </a:r>
            <a:r>
              <a:rPr lang="de-DE" sz="1400" dirty="0" smtClean="0"/>
              <a:t> </a:t>
            </a:r>
            <a:r>
              <a:rPr lang="de-DE" sz="1400" dirty="0" err="1" smtClean="0"/>
              <a:t>buffer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check fluorophor </a:t>
            </a:r>
            <a:r>
              <a:rPr lang="de-DE" sz="1400" dirty="0" err="1" smtClean="0"/>
              <a:t>fixation</a:t>
            </a:r>
            <a:r>
              <a:rPr lang="de-DE" sz="1400" dirty="0" smtClean="0"/>
              <a:t> </a:t>
            </a:r>
            <a:r>
              <a:rPr lang="de-DE" sz="1400" dirty="0" err="1" smtClean="0"/>
              <a:t>stability</a:t>
            </a: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check </a:t>
            </a:r>
            <a:r>
              <a:rPr lang="de-DE" sz="1400" dirty="0" err="1" smtClean="0"/>
              <a:t>target</a:t>
            </a:r>
            <a:r>
              <a:rPr lang="de-DE" sz="1400" dirty="0" smtClean="0"/>
              <a:t> </a:t>
            </a:r>
            <a:r>
              <a:rPr lang="de-DE" sz="1400" dirty="0" err="1" smtClean="0"/>
              <a:t>fixation</a:t>
            </a:r>
            <a:r>
              <a:rPr lang="de-DE" sz="1400" dirty="0" smtClean="0"/>
              <a:t> </a:t>
            </a:r>
            <a:r>
              <a:rPr lang="de-DE" sz="1400" dirty="0" err="1" smtClean="0"/>
              <a:t>stability</a:t>
            </a:r>
            <a:endParaRPr lang="de-DE" sz="1400" dirty="0" smtClean="0"/>
          </a:p>
          <a:p>
            <a:pPr marL="742950" lvl="1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https://www.biolegend.com/fixation</a:t>
            </a:r>
            <a:endParaRPr lang="de-DE" sz="1400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 descr="https://www.biolegend.com/Files/Images/BioLegend/blog/021419icfcblog/Image7_Fluorochrome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3507"/>
            <a:ext cx="4397898" cy="20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493144"/>
            <a:ext cx="7488238" cy="3096096"/>
          </a:xfrm>
        </p:spPr>
        <p:txBody>
          <a:bodyPr/>
          <a:lstStyle/>
          <a:p>
            <a:pPr eaLnBrk="1" hangingPunct="1"/>
            <a:r>
              <a:rPr lang="de-DE" altLang="de-DE" sz="2000" dirty="0" err="1"/>
              <a:t>Thank</a:t>
            </a:r>
            <a:r>
              <a:rPr lang="de-DE" altLang="de-DE" sz="2000" dirty="0"/>
              <a:t> </a:t>
            </a:r>
            <a:r>
              <a:rPr lang="de-DE" altLang="de-DE" sz="2000" dirty="0" err="1"/>
              <a:t>you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your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attention</a:t>
            </a:r>
            <a:r>
              <a:rPr lang="de-DE" altLang="de-DE" sz="2000" dirty="0" smtClean="0"/>
              <a:t>.</a:t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>See </a:t>
            </a:r>
            <a:r>
              <a:rPr lang="de-DE" altLang="de-DE" sz="2000" dirty="0" err="1" smtClean="0"/>
              <a:t>you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next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month</a:t>
            </a:r>
            <a:r>
              <a:rPr lang="de-DE" altLang="de-DE" sz="2000" dirty="0" smtClean="0"/>
              <a:t>: </a:t>
            </a:r>
            <a:r>
              <a:rPr lang="de-DE" altLang="de-DE" sz="2000" b="1" dirty="0" smtClean="0"/>
              <a:t>1st August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>Next </a:t>
            </a:r>
            <a:r>
              <a:rPr lang="de-DE" altLang="de-DE" sz="2000" dirty="0" err="1" smtClean="0"/>
              <a:t>topic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b="1" dirty="0"/>
              <a:t>The golden </a:t>
            </a:r>
            <a:r>
              <a:rPr lang="de-DE" altLang="de-DE" sz="2000" b="1" dirty="0" err="1"/>
              <a:t>rules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panel</a:t>
            </a:r>
            <a:r>
              <a:rPr lang="de-DE" altLang="de-DE" sz="2000" b="1" dirty="0"/>
              <a:t> design</a:t>
            </a:r>
            <a:br>
              <a:rPr lang="de-DE" altLang="de-DE" sz="2000" b="1" dirty="0"/>
            </a:br>
            <a:r>
              <a:rPr lang="de-DE" altLang="de-DE" sz="2000" b="1" dirty="0" smtClean="0"/>
              <a:t/>
            </a:r>
            <a:br>
              <a:rPr lang="de-DE" altLang="de-DE" sz="2000" b="1" dirty="0" smtClean="0"/>
            </a:br>
            <a:endParaRPr lang="de-DE" altLang="de-DE" sz="2000" b="1" dirty="0"/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 bwMode="auto">
          <a:xfrm>
            <a:off x="755650" y="6368752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1"/>
          <p:cNvSpPr>
            <a:spLocks noChangeArrowheads="1"/>
          </p:cNvSpPr>
          <p:nvPr/>
        </p:nvSpPr>
        <p:spPr bwMode="auto">
          <a:xfrm>
            <a:off x="2857500" y="2967568"/>
            <a:ext cx="3429000" cy="8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27651" name="Group 15"/>
          <p:cNvGrpSpPr>
            <a:grpSpLocks/>
          </p:cNvGrpSpPr>
          <p:nvPr/>
        </p:nvGrpSpPr>
        <p:grpSpPr bwMode="auto">
          <a:xfrm>
            <a:off x="119063" y="1175478"/>
            <a:ext cx="8926512" cy="5615675"/>
            <a:chOff x="68" y="893"/>
            <a:chExt cx="5623" cy="3355"/>
          </a:xfrm>
        </p:grpSpPr>
        <p:sp>
          <p:nvSpPr>
            <p:cNvPr id="27654" name="Rectangle 7"/>
            <p:cNvSpPr>
              <a:spLocks noChangeArrowheads="1"/>
            </p:cNvSpPr>
            <p:nvPr/>
          </p:nvSpPr>
          <p:spPr bwMode="auto">
            <a:xfrm>
              <a:off x="68" y="2559"/>
              <a:ext cx="116" cy="2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de-DE" altLang="de-DE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655" name="Picture 8" descr="ppt_bildmarke_tit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088"/>
              <a:ext cx="5623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Rectangle 14"/>
            <p:cNvSpPr>
              <a:spLocks noChangeArrowheads="1"/>
            </p:cNvSpPr>
            <p:nvPr/>
          </p:nvSpPr>
          <p:spPr bwMode="auto">
            <a:xfrm>
              <a:off x="68" y="893"/>
              <a:ext cx="5622" cy="221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de-DE" altLang="de-DE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2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6978" y="1710215"/>
            <a:ext cx="7772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 kern="0" dirty="0" smtClean="0">
                <a:solidFill>
                  <a:srgbClr val="FFFFFF"/>
                </a:solidFill>
                <a:latin typeface="Arial,sans-serif"/>
              </a:rPr>
              <a:t>Webinar  6</a:t>
            </a:r>
          </a:p>
          <a:p>
            <a:pPr eaLnBrk="1" hangingPunct="1"/>
            <a:r>
              <a:rPr lang="en-US" altLang="de-DE" sz="2000" b="1" i="1" kern="0" dirty="0" smtClean="0">
                <a:solidFill>
                  <a:srgbClr val="FFFFFF"/>
                </a:solidFill>
                <a:latin typeface="Arial,sans-serif"/>
              </a:rPr>
              <a:t>04.07.2023</a:t>
            </a:r>
            <a:endParaRPr lang="de-DE" altLang="de-DE" sz="3200" kern="0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2216" y="4353985"/>
            <a:ext cx="7777163" cy="3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625" indent="-212725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8556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985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14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85903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795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686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577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rgbClr val="AC0040"/>
              </a:buClr>
              <a:buNone/>
            </a:pPr>
            <a:r>
              <a:rPr lang="de-DE" altLang="de-DE" sz="2400" b="1" kern="0" dirty="0" err="1" smtClean="0">
                <a:solidFill>
                  <a:srgbClr val="FFFFFF"/>
                </a:solidFill>
                <a:ea typeface="+mj-ea"/>
              </a:rPr>
              <a:t>When</a:t>
            </a:r>
            <a:r>
              <a:rPr lang="de-DE" altLang="de-DE" sz="2400" b="1" kern="0" dirty="0" smtClean="0">
                <a:solidFill>
                  <a:srgbClr val="FFFFFF"/>
                </a:solidFill>
                <a:ea typeface="+mj-ea"/>
              </a:rPr>
              <a:t> </a:t>
            </a:r>
            <a:r>
              <a:rPr lang="de-DE" altLang="de-DE" sz="2400" b="1" kern="0" dirty="0" err="1" smtClean="0">
                <a:solidFill>
                  <a:srgbClr val="FFFFFF"/>
                </a:solidFill>
                <a:ea typeface="+mj-ea"/>
              </a:rPr>
              <a:t>to</a:t>
            </a:r>
            <a:r>
              <a:rPr lang="de-DE" altLang="de-DE" sz="2400" b="1" kern="0" dirty="0" smtClean="0">
                <a:solidFill>
                  <a:srgbClr val="FFFFFF"/>
                </a:solidFill>
                <a:ea typeface="+mj-ea"/>
              </a:rPr>
              <a:t> </a:t>
            </a:r>
            <a:r>
              <a:rPr lang="de-DE" altLang="de-DE" sz="2400" b="1" kern="0" dirty="0" err="1" smtClean="0">
                <a:solidFill>
                  <a:srgbClr val="FFFFFF"/>
                </a:solidFill>
                <a:ea typeface="+mj-ea"/>
              </a:rPr>
              <a:t>use</a:t>
            </a:r>
            <a:r>
              <a:rPr lang="de-DE" altLang="de-DE" sz="2400" b="1" kern="0" dirty="0" smtClean="0">
                <a:solidFill>
                  <a:srgbClr val="FFFFFF"/>
                </a:solidFill>
                <a:ea typeface="+mj-ea"/>
              </a:rPr>
              <a:t> </a:t>
            </a:r>
            <a:r>
              <a:rPr lang="de-DE" altLang="de-DE" sz="2400" b="1" kern="0" dirty="0" err="1" smtClean="0">
                <a:solidFill>
                  <a:srgbClr val="FFFFFF"/>
                </a:solidFill>
                <a:ea typeface="+mj-ea"/>
              </a:rPr>
              <a:t>which</a:t>
            </a:r>
            <a:r>
              <a:rPr lang="de-DE" altLang="de-DE" sz="2400" b="1" kern="0" dirty="0" smtClean="0">
                <a:solidFill>
                  <a:srgbClr val="FFFFFF"/>
                </a:solidFill>
                <a:ea typeface="+mj-ea"/>
              </a:rPr>
              <a:t> </a:t>
            </a:r>
            <a:r>
              <a:rPr lang="de-DE" altLang="de-DE" sz="2400" b="1" kern="0" dirty="0" err="1" smtClean="0">
                <a:solidFill>
                  <a:srgbClr val="FFFFFF"/>
                </a:solidFill>
                <a:ea typeface="+mj-ea"/>
              </a:rPr>
              <a:t>buffer</a:t>
            </a:r>
            <a:r>
              <a:rPr lang="de-DE" altLang="de-DE" sz="2400" b="1" kern="0" dirty="0" smtClean="0">
                <a:solidFill>
                  <a:srgbClr val="FFFFFF"/>
                </a:solidFill>
                <a:ea typeface="+mj-ea"/>
              </a:rPr>
              <a:t> </a:t>
            </a:r>
            <a:r>
              <a:rPr lang="de-DE" altLang="de-DE" sz="2400" b="1" kern="0" dirty="0" err="1" smtClean="0">
                <a:solidFill>
                  <a:srgbClr val="FFFFFF"/>
                </a:solidFill>
                <a:ea typeface="+mj-ea"/>
              </a:rPr>
              <a:t>system</a:t>
            </a:r>
            <a:r>
              <a:rPr lang="en-US" sz="2800" b="1" kern="0" dirty="0" smtClean="0">
                <a:solidFill>
                  <a:srgbClr val="FFFFFF"/>
                </a:solidFill>
                <a:latin typeface="Arial,sans-serif"/>
              </a:rPr>
              <a:t/>
            </a:r>
            <a:br>
              <a:rPr lang="en-US" sz="2800" b="1" kern="0" dirty="0" smtClean="0">
                <a:solidFill>
                  <a:srgbClr val="FFFFFF"/>
                </a:solidFill>
                <a:latin typeface="Arial,sans-serif"/>
              </a:rPr>
            </a:br>
            <a:endParaRPr lang="de-DE" altLang="de-DE" sz="4000" kern="0" dirty="0">
              <a:solidFill>
                <a:srgbClr val="FFFFFF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6CA915B5-35D1-414F-A3BB-16774CA97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96" y="1176277"/>
            <a:ext cx="2023531" cy="21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410284"/>
            <a:ext cx="7704138" cy="431800"/>
          </a:xfrm>
        </p:spPr>
        <p:txBody>
          <a:bodyPr/>
          <a:lstStyle/>
          <a:p>
            <a:r>
              <a:rPr lang="en-US" sz="2800" dirty="0" smtClean="0"/>
              <a:t>What we need to talk about…</a:t>
            </a:r>
            <a:endParaRPr lang="en-US" sz="2800" dirty="0"/>
          </a:p>
        </p:txBody>
      </p:sp>
      <p:sp>
        <p:nvSpPr>
          <p:cNvPr id="220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222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3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650" y="1124744"/>
            <a:ext cx="7848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Staining</a:t>
            </a:r>
            <a:r>
              <a:rPr lang="de-DE" dirty="0" smtClean="0"/>
              <a:t> </a:t>
            </a:r>
            <a:r>
              <a:rPr lang="de-DE" dirty="0" err="1" smtClean="0"/>
              <a:t>protocol</a:t>
            </a:r>
            <a:endParaRPr lang="de-DE" dirty="0" smtClean="0"/>
          </a:p>
          <a:p>
            <a:pPr marL="742950" lvl="1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Surface </a:t>
            </a:r>
            <a:r>
              <a:rPr lang="de-DE" dirty="0" smtClean="0">
                <a:sym typeface="Wingdings" panose="05000000000000000000" pitchFamily="2" charset="2"/>
              </a:rPr>
              <a:t>vs. </a:t>
            </a:r>
            <a:r>
              <a:rPr lang="de-DE" dirty="0" err="1" smtClean="0">
                <a:sym typeface="Wingdings" panose="05000000000000000000" pitchFamily="2" charset="2"/>
              </a:rPr>
              <a:t>intracellular</a:t>
            </a:r>
            <a:r>
              <a:rPr lang="de-DE" dirty="0" smtClean="0">
                <a:sym typeface="Wingdings" panose="05000000000000000000" pitchFamily="2" charset="2"/>
              </a:rPr>
              <a:t> vs. </a:t>
            </a:r>
            <a:r>
              <a:rPr lang="de-DE" dirty="0" err="1" smtClean="0">
                <a:sym typeface="Wingdings" panose="05000000000000000000" pitchFamily="2" charset="2"/>
              </a:rPr>
              <a:t>intranuclear</a:t>
            </a:r>
            <a:endParaRPr lang="de-DE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Staining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Blocking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Perm </a:t>
            </a:r>
            <a:r>
              <a:rPr lang="de-DE" dirty="0" err="1" smtClean="0"/>
              <a:t>buffer</a:t>
            </a:r>
            <a:endParaRPr lang="de-DE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Fixation </a:t>
            </a:r>
            <a:r>
              <a:rPr lang="de-DE" dirty="0" err="1" smtClean="0"/>
              <a:t>buffer</a:t>
            </a:r>
            <a:endParaRPr lang="de-DE" dirty="0" smtClean="0"/>
          </a:p>
          <a:p>
            <a:pPr marL="285750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Special</a:t>
            </a:r>
          </a:p>
          <a:p>
            <a:pPr marL="742950" lvl="1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RBC </a:t>
            </a:r>
            <a:r>
              <a:rPr lang="de-DE" dirty="0" err="1" smtClean="0"/>
              <a:t>lysis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 smtClean="0"/>
          </a:p>
          <a:p>
            <a:pPr marL="742950" lvl="1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Annexin</a:t>
            </a:r>
            <a:r>
              <a:rPr lang="de-DE" dirty="0" smtClean="0"/>
              <a:t> Binding </a:t>
            </a:r>
            <a:r>
              <a:rPr lang="de-DE" dirty="0" err="1" smtClean="0"/>
              <a:t>buffer</a:t>
            </a:r>
            <a:endParaRPr lang="de-DE" dirty="0" smtClean="0"/>
          </a:p>
          <a:p>
            <a:pPr marL="742950" lvl="1" indent="-285750"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7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410284"/>
            <a:ext cx="7704138" cy="431800"/>
          </a:xfrm>
        </p:spPr>
        <p:txBody>
          <a:bodyPr/>
          <a:lstStyle/>
          <a:p>
            <a:r>
              <a:rPr lang="en-US" sz="2800" dirty="0" smtClean="0"/>
              <a:t>Staining strategies: what are you looking for</a:t>
            </a:r>
            <a:endParaRPr lang="en-US" b="1" dirty="0"/>
          </a:p>
        </p:txBody>
      </p:sp>
      <p:sp>
        <p:nvSpPr>
          <p:cNvPr id="220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222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4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s://www.ptglab.com/media/5016/flow-cytometry-7.png?width=585px&amp;height=391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55747" y="6021288"/>
            <a:ext cx="441625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https://www.ptglab.com/media/5016/flow-cytometry-7.png?width=585px&amp;height=391px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4333726" y="5157192"/>
            <a:ext cx="2182490" cy="123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333726" y="3789040"/>
            <a:ext cx="2182490" cy="123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410284"/>
            <a:ext cx="7704138" cy="431800"/>
          </a:xfrm>
        </p:spPr>
        <p:txBody>
          <a:bodyPr/>
          <a:lstStyle/>
          <a:p>
            <a:r>
              <a:rPr lang="en-US" sz="2800" dirty="0" smtClean="0"/>
              <a:t>Simple staining buffer for </a:t>
            </a:r>
            <a:r>
              <a:rPr lang="en-US" sz="2800" b="1" dirty="0" smtClean="0"/>
              <a:t>surface staining</a:t>
            </a:r>
            <a:endParaRPr lang="en-US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650" y="1268760"/>
            <a:ext cx="8124750" cy="4330700"/>
          </a:xfrm>
        </p:spPr>
        <p:txBody>
          <a:bodyPr/>
          <a:lstStyle/>
          <a:p>
            <a:pPr marL="0" indent="0">
              <a:buNone/>
            </a:pPr>
            <a:r>
              <a:rPr lang="en-GB" sz="1400" u="sng" dirty="0" smtClean="0"/>
              <a:t>Self-made</a:t>
            </a:r>
          </a:p>
          <a:p>
            <a:pPr marL="252000" indent="-252000"/>
            <a:r>
              <a:rPr lang="en-GB" sz="1400" dirty="0" smtClean="0"/>
              <a:t>1X PBS (w/o Mg</a:t>
            </a:r>
            <a:r>
              <a:rPr lang="en-GB" sz="1400" baseline="30000" dirty="0" smtClean="0"/>
              <a:t>2+</a:t>
            </a:r>
            <a:r>
              <a:rPr lang="en-GB" sz="1400" dirty="0" smtClean="0"/>
              <a:t>, Ca</a:t>
            </a:r>
            <a:r>
              <a:rPr lang="en-GB" sz="1400" baseline="30000" dirty="0" smtClean="0"/>
              <a:t>2+ </a:t>
            </a:r>
            <a:r>
              <a:rPr lang="en-GB" sz="1400" dirty="0" smtClean="0"/>
              <a:t>)</a:t>
            </a:r>
          </a:p>
          <a:p>
            <a:pPr marL="652050" lvl="1" indent="-252000"/>
            <a:r>
              <a:rPr lang="en-GB" sz="1400" dirty="0" smtClean="0"/>
              <a:t>+ </a:t>
            </a:r>
            <a:r>
              <a:rPr lang="en-GB" sz="1400" dirty="0"/>
              <a:t>1-2% </a:t>
            </a:r>
            <a:r>
              <a:rPr lang="en-GB" sz="1400" dirty="0" smtClean="0"/>
              <a:t>BSA / FCS (heat-inactivated)</a:t>
            </a:r>
          </a:p>
          <a:p>
            <a:pPr marL="652050" lvl="1" indent="-252000"/>
            <a:r>
              <a:rPr lang="en-GB" sz="1400" dirty="0" smtClean="0"/>
              <a:t>+ 2-5 mM EDTA </a:t>
            </a:r>
          </a:p>
          <a:p>
            <a:pPr marL="652050" lvl="1" indent="-252000"/>
            <a:r>
              <a:rPr lang="en-GB" sz="1400" dirty="0" smtClean="0"/>
              <a:t>+ </a:t>
            </a:r>
            <a:r>
              <a:rPr lang="en-GB" sz="1400" dirty="0"/>
              <a:t>2mM </a:t>
            </a:r>
            <a:r>
              <a:rPr lang="en-GB" sz="1400" dirty="0" smtClean="0"/>
              <a:t>NaN</a:t>
            </a:r>
            <a:r>
              <a:rPr lang="en-GB" sz="1400" baseline="-25000" dirty="0" smtClean="0"/>
              <a:t>3</a:t>
            </a:r>
            <a:r>
              <a:rPr lang="en-GB" sz="1400" dirty="0"/>
              <a:t> </a:t>
            </a:r>
            <a:r>
              <a:rPr lang="en-GB" sz="1400" dirty="0" smtClean="0"/>
              <a:t>or 1% Pen/Strep</a:t>
            </a:r>
          </a:p>
          <a:p>
            <a:pPr marL="252000" indent="-252000"/>
            <a:r>
              <a:rPr lang="en-GB" sz="1400" dirty="0" smtClean="0"/>
              <a:t>serum and EDTA concentrations </a:t>
            </a:r>
            <a:r>
              <a:rPr lang="en-GB" sz="1400" dirty="0" smtClean="0"/>
              <a:t>depend </a:t>
            </a:r>
            <a:r>
              <a:rPr lang="en-GB" sz="1400" dirty="0" smtClean="0"/>
              <a:t>on tendency of cells to aggregate</a:t>
            </a:r>
          </a:p>
          <a:p>
            <a:pPr marL="252000" indent="-252000"/>
            <a:endParaRPr lang="en-GB" sz="1400" baseline="-25000" dirty="0"/>
          </a:p>
          <a:p>
            <a:pPr marL="0" indent="0">
              <a:buNone/>
            </a:pPr>
            <a:r>
              <a:rPr lang="en-GB" sz="1400" u="sng" dirty="0" smtClean="0"/>
              <a:t>Commercial</a:t>
            </a:r>
          </a:p>
          <a:p>
            <a:pPr marL="252000" indent="-252000"/>
            <a:r>
              <a:rPr lang="en-GB" sz="1400" dirty="0"/>
              <a:t>Miltenyi </a:t>
            </a:r>
            <a:r>
              <a:rPr lang="en-GB" sz="1400" dirty="0" err="1"/>
              <a:t>autoMACS</a:t>
            </a:r>
            <a:r>
              <a:rPr lang="en-GB" sz="1400" dirty="0"/>
              <a:t> Running </a:t>
            </a:r>
            <a:r>
              <a:rPr lang="en-GB" sz="1400" dirty="0" smtClean="0"/>
              <a:t>Buffer (BSA, EDTA, Acid) # 130-091-221</a:t>
            </a:r>
            <a:endParaRPr lang="en-GB" sz="1400" dirty="0"/>
          </a:p>
          <a:p>
            <a:pPr marL="252000" indent="-252000"/>
            <a:r>
              <a:rPr lang="en-GB" sz="1400" dirty="0"/>
              <a:t>Miltenyi </a:t>
            </a:r>
            <a:r>
              <a:rPr lang="en-GB" sz="1400" dirty="0" err="1" smtClean="0"/>
              <a:t>autoMACS</a:t>
            </a:r>
            <a:r>
              <a:rPr lang="en-GB" sz="1400" dirty="0" smtClean="0"/>
              <a:t> </a:t>
            </a:r>
            <a:r>
              <a:rPr lang="en-GB" sz="1400" dirty="0"/>
              <a:t>Rinsing </a:t>
            </a:r>
            <a:r>
              <a:rPr lang="en-GB" sz="1400" dirty="0" smtClean="0"/>
              <a:t>solution (EDTA) , # 130-091-222</a:t>
            </a:r>
          </a:p>
          <a:p>
            <a:pPr marL="252000" indent="-252000"/>
            <a:r>
              <a:rPr lang="en-GB" sz="1400" dirty="0" err="1" smtClean="0"/>
              <a:t>BioLegend</a:t>
            </a:r>
            <a:r>
              <a:rPr lang="en-GB" sz="1400" dirty="0" smtClean="0"/>
              <a:t> Cell Staining buffer, # </a:t>
            </a:r>
            <a:r>
              <a:rPr lang="de-DE" sz="1400" dirty="0" smtClean="0"/>
              <a:t>420201 </a:t>
            </a:r>
            <a:r>
              <a:rPr lang="en-GB" sz="1400" dirty="0" smtClean="0"/>
              <a:t> </a:t>
            </a:r>
          </a:p>
          <a:p>
            <a:pPr marL="252000" indent="-252000"/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5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ruStain_FcX_Plus_CD16-CD32_Antibody_122018_upda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99" y="1988840"/>
            <a:ext cx="2247097" cy="22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_Human_TruStain_FcX_031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7" y="393305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410284"/>
            <a:ext cx="7704138" cy="431800"/>
          </a:xfrm>
        </p:spPr>
        <p:txBody>
          <a:bodyPr/>
          <a:lstStyle/>
          <a:p>
            <a:r>
              <a:rPr lang="en-US" sz="2800" b="1" dirty="0" smtClean="0"/>
              <a:t>Blocking</a:t>
            </a:r>
            <a:r>
              <a:rPr lang="en-US" sz="2800" dirty="0" smtClean="0"/>
              <a:t>: not just an issues of Fc receptors</a:t>
            </a:r>
            <a:endParaRPr lang="en-US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650" y="1268760"/>
            <a:ext cx="8124750" cy="864096"/>
          </a:xfrm>
        </p:spPr>
        <p:txBody>
          <a:bodyPr/>
          <a:lstStyle/>
          <a:p>
            <a:pPr marL="0" indent="0">
              <a:buNone/>
            </a:pPr>
            <a:r>
              <a:rPr lang="en-GB" sz="1400" u="sng" dirty="0" smtClean="0"/>
              <a:t>Self-made to block </a:t>
            </a:r>
            <a:r>
              <a:rPr lang="en-GB" sz="1400" u="sng" dirty="0" err="1" smtClean="0"/>
              <a:t>FcR</a:t>
            </a:r>
            <a:endParaRPr lang="en-GB" sz="14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10% BSA/FCS in cell staining buffer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5-10 min on ice prior or </a:t>
            </a:r>
            <a:r>
              <a:rPr lang="en-GB" sz="1400" dirty="0" err="1" smtClean="0"/>
              <a:t>simultanously</a:t>
            </a:r>
            <a:r>
              <a:rPr lang="en-GB" sz="1400" dirty="0" smtClean="0"/>
              <a:t> with antibody incubation</a:t>
            </a:r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6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44611" y="5132297"/>
            <a:ext cx="2141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Human </a:t>
            </a:r>
            <a:r>
              <a:rPr lang="en-US" sz="800" b="1" dirty="0" err="1"/>
              <a:t>TruStain</a:t>
            </a:r>
            <a:r>
              <a:rPr lang="en-US" sz="800" b="1" dirty="0"/>
              <a:t> </a:t>
            </a:r>
            <a:r>
              <a:rPr lang="en-US" sz="800" b="1" dirty="0" err="1"/>
              <a:t>FcX</a:t>
            </a:r>
            <a:r>
              <a:rPr lang="en-US" sz="800" b="1" dirty="0"/>
              <a:t>™ treated (blue</a:t>
            </a:r>
            <a:r>
              <a:rPr lang="en-US" sz="800" dirty="0"/>
              <a:t>) or </a:t>
            </a:r>
            <a:r>
              <a:rPr lang="en-US" sz="800" b="1" dirty="0"/>
              <a:t>non-treated (red) </a:t>
            </a:r>
            <a:r>
              <a:rPr lang="en-US" sz="800" dirty="0"/>
              <a:t>THP-1 cells stained with an irrelevant mouse IgG2a PE </a:t>
            </a:r>
            <a:r>
              <a:rPr lang="en-US" sz="800" dirty="0" err="1"/>
              <a:t>mAb</a:t>
            </a:r>
            <a:r>
              <a:rPr lang="en-US" sz="800" dirty="0"/>
              <a:t> (above). Dotted histogram represents unstained </a:t>
            </a:r>
            <a:r>
              <a:rPr lang="en-US" sz="800" dirty="0" smtClean="0"/>
              <a:t>cells</a:t>
            </a:r>
          </a:p>
          <a:p>
            <a:r>
              <a:rPr lang="en-US" sz="600" dirty="0" smtClean="0"/>
              <a:t>https</a:t>
            </a:r>
            <a:r>
              <a:rPr lang="en-US" sz="600" dirty="0"/>
              <a:t>://d1spbj2x7qk4bg.cloudfront.net/Admin/Public/GetImage.ashx?Image=/Files/Images/media_assets/products/product_images/HumanTruStainFcX_100517.png&amp;Width=240&amp;Height=300&amp;altFmImage_path=&amp;Compression=90&amp;Crop=5</a:t>
            </a:r>
            <a:endParaRPr lang="de-DE" sz="600" dirty="0"/>
          </a:p>
        </p:txBody>
      </p:sp>
      <p:sp>
        <p:nvSpPr>
          <p:cNvPr id="6" name="Rechteck 5"/>
          <p:cNvSpPr/>
          <p:nvPr/>
        </p:nvSpPr>
        <p:spPr>
          <a:xfrm>
            <a:off x="6660232" y="4222473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BALB/c </a:t>
            </a:r>
            <a:r>
              <a:rPr lang="en-US" sz="800" dirty="0" err="1"/>
              <a:t>splenocytes</a:t>
            </a:r>
            <a:r>
              <a:rPr lang="en-US" sz="800" dirty="0"/>
              <a:t> were incubated with </a:t>
            </a:r>
            <a:r>
              <a:rPr lang="en-US" sz="800" b="1" dirty="0" err="1"/>
              <a:t>TruStain</a:t>
            </a:r>
            <a:r>
              <a:rPr lang="en-US" sz="800" b="1" dirty="0"/>
              <a:t> </a:t>
            </a:r>
            <a:r>
              <a:rPr lang="en-US" sz="800" b="1" dirty="0" err="1"/>
              <a:t>FcX</a:t>
            </a:r>
            <a:r>
              <a:rPr lang="en-US" sz="800" b="1" dirty="0"/>
              <a:t>™ PLUS </a:t>
            </a:r>
            <a:r>
              <a:rPr lang="en-US" sz="800" dirty="0"/>
              <a:t>(clone S17011E, 0.25µg/10</a:t>
            </a:r>
            <a:r>
              <a:rPr lang="en-US" sz="800" baseline="30000" dirty="0"/>
              <a:t>6</a:t>
            </a:r>
            <a:r>
              <a:rPr lang="en-US" sz="800" dirty="0"/>
              <a:t> cells, </a:t>
            </a:r>
            <a:r>
              <a:rPr lang="en-US" sz="800" b="1" dirty="0"/>
              <a:t>filled</a:t>
            </a:r>
            <a:r>
              <a:rPr lang="en-US" sz="800" dirty="0"/>
              <a:t> histogram) or </a:t>
            </a:r>
            <a:r>
              <a:rPr lang="en-US" sz="800" b="1" dirty="0" err="1"/>
              <a:t>TruStain</a:t>
            </a:r>
            <a:r>
              <a:rPr lang="en-US" sz="800" b="1" dirty="0"/>
              <a:t> </a:t>
            </a:r>
            <a:r>
              <a:rPr lang="en-US" sz="800" b="1" dirty="0" err="1"/>
              <a:t>FcX</a:t>
            </a:r>
            <a:r>
              <a:rPr lang="en-US" sz="800" dirty="0"/>
              <a:t>™ (clone 93, 1µg/10</a:t>
            </a:r>
            <a:r>
              <a:rPr lang="en-US" sz="800" baseline="30000" dirty="0"/>
              <a:t>6</a:t>
            </a:r>
            <a:r>
              <a:rPr lang="en-US" sz="800" dirty="0"/>
              <a:t> cells, </a:t>
            </a:r>
            <a:r>
              <a:rPr lang="en-US" sz="800" b="1" dirty="0"/>
              <a:t>red</a:t>
            </a:r>
            <a:r>
              <a:rPr lang="en-US" sz="800" dirty="0"/>
              <a:t> line histogram) to block the Fc receptors, or were left </a:t>
            </a:r>
            <a:r>
              <a:rPr lang="en-US" sz="800" b="1" dirty="0"/>
              <a:t>untreated (black</a:t>
            </a:r>
            <a:r>
              <a:rPr lang="en-US" sz="800" dirty="0"/>
              <a:t> line histogram); then stained with CD90.2 (Thy-1.2, clone 53-2.1) FITC. Note the high background in the untreated cells and the bigger reduction in the background staining when the cells were incubated with </a:t>
            </a:r>
            <a:r>
              <a:rPr lang="en-US" sz="800" dirty="0" err="1"/>
              <a:t>TruStain</a:t>
            </a:r>
            <a:r>
              <a:rPr lang="en-US" sz="800" dirty="0"/>
              <a:t> </a:t>
            </a:r>
            <a:r>
              <a:rPr lang="en-US" sz="800" dirty="0" err="1"/>
              <a:t>FcX</a:t>
            </a:r>
            <a:r>
              <a:rPr lang="en-US" sz="800" dirty="0"/>
              <a:t>™ Plus compared to </a:t>
            </a:r>
            <a:r>
              <a:rPr lang="en-US" sz="800" dirty="0" err="1"/>
              <a:t>TruStain</a:t>
            </a:r>
            <a:r>
              <a:rPr lang="en-US" sz="800" dirty="0"/>
              <a:t> </a:t>
            </a:r>
            <a:r>
              <a:rPr lang="en-US" sz="800" dirty="0" err="1"/>
              <a:t>FcX</a:t>
            </a:r>
            <a:r>
              <a:rPr lang="en-US" sz="800" dirty="0"/>
              <a:t>™</a:t>
            </a:r>
            <a:r>
              <a:rPr lang="en-US" sz="800" dirty="0" smtClean="0"/>
              <a:t>.</a:t>
            </a:r>
          </a:p>
          <a:p>
            <a:endParaRPr lang="en-US" sz="800" dirty="0" smtClean="0"/>
          </a:p>
          <a:p>
            <a:r>
              <a:rPr lang="de-DE" sz="600" dirty="0"/>
              <a:t>https://d1spbj2x7qk4bg.cloudfront.net/Admin/Public/GetImage.ashx?Image=/Files/Images/media_assets/products/product_images/TruStain_FcX_Plus_CD16-CD32_Antibody_122018_updated.png&amp;Width=240&amp;Height=300&amp;altFmImage_path=&amp;Compression=90&amp;Crop=5</a:t>
            </a:r>
          </a:p>
        </p:txBody>
      </p:sp>
      <p:sp>
        <p:nvSpPr>
          <p:cNvPr id="10" name="Rechteck 9"/>
          <p:cNvSpPr/>
          <p:nvPr/>
        </p:nvSpPr>
        <p:spPr>
          <a:xfrm>
            <a:off x="683568" y="2204864"/>
            <a:ext cx="6408639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AC0040"/>
              </a:buClr>
            </a:pPr>
            <a:r>
              <a:rPr lang="en-GB" sz="1400" u="sng" kern="0" dirty="0">
                <a:solidFill>
                  <a:srgbClr val="000000"/>
                </a:solidFill>
                <a:latin typeface="Arial"/>
                <a:cs typeface="Arial"/>
              </a:rPr>
              <a:t>Commercial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</a:rPr>
              <a:t>BioLegend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</a:rPr>
              <a:t>TrueStain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</a:rPr>
              <a:t>FcX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</a:rPr>
              <a:t> PLUS (anti-mouse CD16/32)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l-GR" sz="1400" kern="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de-DE" sz="1400" kern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</a:rPr>
              <a:t> CD16/32 blocking non-specific binding of Ig to Fc receptors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BioLegend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Human 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TrueStain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FcX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specialized human IgG binding to various Fc receptors via Fc portion</a:t>
            </a:r>
          </a:p>
        </p:txBody>
      </p:sp>
    </p:spTree>
    <p:extLst>
      <p:ext uri="{BB962C8B-B14F-4D97-AF65-F5344CB8AC3E}">
        <p14:creationId xmlns:p14="http://schemas.microsoft.com/office/powerpoint/2010/main" val="19373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410284"/>
            <a:ext cx="7704138" cy="431800"/>
          </a:xfrm>
        </p:spPr>
        <p:txBody>
          <a:bodyPr/>
          <a:lstStyle/>
          <a:p>
            <a:r>
              <a:rPr lang="en-US" sz="2800" b="1" dirty="0" smtClean="0"/>
              <a:t>Blocking</a:t>
            </a:r>
            <a:r>
              <a:rPr lang="en-US" sz="2800" dirty="0" smtClean="0"/>
              <a:t>: not just an issues of Fc receptors</a:t>
            </a:r>
            <a:endParaRPr lang="en-US" b="1" dirty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7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pic>
        <p:nvPicPr>
          <p:cNvPr id="2050" name="Picture 2" descr="https://www.biolegend.com/Files/Images/BioLegend/monocyte_blocker/MonoBlock_Fig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42" y="1018668"/>
            <a:ext cx="4795292" cy="26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3918" y="1018668"/>
            <a:ext cx="352728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A1003D"/>
              </a:buClr>
              <a:buNone/>
            </a:pPr>
            <a:r>
              <a:rPr lang="en-GB" sz="1400" u="sng" dirty="0" smtClean="0">
                <a:sym typeface="Wingdings" panose="05000000000000000000" pitchFamily="2" charset="2"/>
              </a:rPr>
              <a:t>Non-specific </a:t>
            </a:r>
            <a:r>
              <a:rPr lang="en-GB" sz="1400" u="sng" dirty="0">
                <a:sym typeface="Wingdings" panose="05000000000000000000" pitchFamily="2" charset="2"/>
              </a:rPr>
              <a:t>binding of monocytes to </a:t>
            </a:r>
            <a:r>
              <a:rPr lang="en-GB" sz="1400" u="sng" dirty="0" err="1" smtClean="0">
                <a:sym typeface="Wingdings" panose="05000000000000000000" pitchFamily="2" charset="2"/>
              </a:rPr>
              <a:t>fluorophors</a:t>
            </a:r>
            <a:r>
              <a:rPr lang="en-GB" sz="1400" u="sng" dirty="0" smtClean="0">
                <a:sym typeface="Wingdings" panose="05000000000000000000" pitchFamily="2" charset="2"/>
              </a:rPr>
              <a:t> (esp. tandems)</a:t>
            </a:r>
            <a:endParaRPr lang="en-GB" sz="1400" u="sng" dirty="0">
              <a:sym typeface="Wingdings" panose="05000000000000000000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  <a:cs typeface="+mn-cs"/>
                <a:sym typeface="Wingdings" panose="05000000000000000000" pitchFamily="2" charset="2"/>
              </a:rPr>
              <a:t>Biolegend</a:t>
            </a:r>
            <a:r>
              <a:rPr lang="en-GB" sz="1400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latin typeface="+mn-lt"/>
                <a:cs typeface="+mn-cs"/>
                <a:sym typeface="Wingdings" panose="05000000000000000000" pitchFamily="2" charset="2"/>
              </a:rPr>
              <a:t>True-Stain </a:t>
            </a:r>
            <a:r>
              <a:rPr lang="en-GB" sz="1400" dirty="0">
                <a:latin typeface="+mn-lt"/>
                <a:cs typeface="+mn-cs"/>
                <a:sym typeface="Wingdings" panose="05000000000000000000" pitchFamily="2" charset="2"/>
              </a:rPr>
              <a:t>Monocyte Blocker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cs typeface="+mn-cs"/>
                <a:sym typeface="Wingdings" panose="05000000000000000000" pitchFamily="2" charset="2"/>
              </a:rPr>
              <a:t>Miltenyi Human Tandem Signal </a:t>
            </a:r>
            <a:r>
              <a:rPr lang="en-GB" sz="1400" dirty="0" smtClean="0">
                <a:latin typeface="+mn-lt"/>
                <a:cs typeface="+mn-cs"/>
                <a:sym typeface="Wingdings" panose="05000000000000000000" pitchFamily="2" charset="2"/>
              </a:rPr>
              <a:t>Enhancer</a:t>
            </a:r>
          </a:p>
        </p:txBody>
      </p:sp>
      <p:pic>
        <p:nvPicPr>
          <p:cNvPr id="3074" name="Picture 2" descr="Brilliant Stain Buff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" y="3319877"/>
            <a:ext cx="3879013" cy="27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69142" y="577390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https://www.bdbiosciences.com/content/dam/bdb/products/global/reagents/flow-cytometry-reagents/research-reagents/buffers-and-supporting-reagents-ruo/563794_base/BD_Horizon_Brilliant_Stain_Buffer_Figure.png</a:t>
            </a:r>
          </a:p>
        </p:txBody>
      </p:sp>
      <p:sp>
        <p:nvSpPr>
          <p:cNvPr id="9" name="Rechteck 8"/>
          <p:cNvSpPr/>
          <p:nvPr/>
        </p:nvSpPr>
        <p:spPr>
          <a:xfrm>
            <a:off x="5695333" y="3702645"/>
            <a:ext cx="36283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https://www.biolegend.com/Files/Images/BioLegend/monocyte_blocker/MonoBlock_Fig1a.jpg</a:t>
            </a:r>
          </a:p>
        </p:txBody>
      </p:sp>
      <p:sp>
        <p:nvSpPr>
          <p:cNvPr id="11" name="Rechteck 10"/>
          <p:cNvSpPr/>
          <p:nvPr/>
        </p:nvSpPr>
        <p:spPr>
          <a:xfrm>
            <a:off x="722883" y="2489840"/>
            <a:ext cx="3527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BD Brilliant Stain Buffer minimizes </a:t>
            </a:r>
            <a:r>
              <a:rPr lang="en-GB" sz="140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fluorophor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interaction which might cause staining </a:t>
            </a:r>
            <a:r>
              <a:rPr lang="en-GB" sz="140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artifacts</a:t>
            </a:r>
            <a:endParaRPr lang="en-GB" sz="140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92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ytok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810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6920EB6-A805-4CA8-9BE9-7F4B0C18A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7" t="10800" r="31100" b="15000"/>
          <a:stretch/>
        </p:blipFill>
        <p:spPr>
          <a:xfrm>
            <a:off x="809898" y="3170134"/>
            <a:ext cx="3906118" cy="30671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C3D8E07-6A00-4523-BF71-897CBBB5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2" t="30857" r="18501" b="15000"/>
          <a:stretch/>
        </p:blipFill>
        <p:spPr>
          <a:xfrm>
            <a:off x="4895637" y="3494806"/>
            <a:ext cx="2853925" cy="27248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251CF8A-DC6B-4CC3-A4D0-9E9ADAB9E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0" t="10800" r="52008" b="64850"/>
          <a:stretch/>
        </p:blipFill>
        <p:spPr>
          <a:xfrm>
            <a:off x="6808894" y="5145676"/>
            <a:ext cx="2176718" cy="10739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8" y="410284"/>
            <a:ext cx="7704138" cy="431800"/>
          </a:xfrm>
        </p:spPr>
        <p:txBody>
          <a:bodyPr/>
          <a:lstStyle/>
          <a:p>
            <a:r>
              <a:rPr lang="en-US" sz="2800" b="1" dirty="0" smtClean="0"/>
              <a:t>Fixation</a:t>
            </a:r>
            <a:r>
              <a:rPr lang="en-US" sz="2800" dirty="0" smtClean="0"/>
              <a:t>: prior and/or after surface staining</a:t>
            </a:r>
            <a:endParaRPr lang="en-US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650" y="1268760"/>
            <a:ext cx="4608438" cy="20882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~4-5% </a:t>
            </a:r>
            <a:r>
              <a:rPr lang="en-GB" sz="1400" dirty="0" err="1" smtClean="0">
                <a:sym typeface="Wingdings" panose="05000000000000000000" pitchFamily="2" charset="2"/>
              </a:rPr>
              <a:t>formaldehyd</a:t>
            </a:r>
            <a:r>
              <a:rPr lang="en-GB" sz="1400" dirty="0" smtClean="0">
                <a:sym typeface="Wingdings" panose="05000000000000000000" pitchFamily="2" charset="2"/>
              </a:rPr>
              <a:t> or </a:t>
            </a:r>
            <a:r>
              <a:rPr lang="en-GB" sz="1400" dirty="0" err="1" smtClean="0">
                <a:sym typeface="Wingdings" panose="05000000000000000000" pitchFamily="2" charset="2"/>
              </a:rPr>
              <a:t>paraformaldehyd</a:t>
            </a:r>
            <a:r>
              <a:rPr lang="en-GB" sz="1400" dirty="0" smtClean="0">
                <a:sym typeface="Wingdings" panose="05000000000000000000" pitchFamily="2" charset="2"/>
              </a:rPr>
              <a:t> or in combination with methanol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might reduce </a:t>
            </a:r>
            <a:r>
              <a:rPr lang="en-GB" sz="1400" dirty="0" err="1" smtClean="0">
                <a:sym typeface="Wingdings" panose="05000000000000000000" pitchFamily="2" charset="2"/>
              </a:rPr>
              <a:t>fluorophor</a:t>
            </a:r>
            <a:r>
              <a:rPr lang="en-GB" sz="1400" dirty="0" smtClean="0">
                <a:sym typeface="Wingdings" panose="05000000000000000000" pitchFamily="2" charset="2"/>
              </a:rPr>
              <a:t> intensity or even degrade tandem dyes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err="1" smtClean="0">
                <a:sym typeface="Wingdings" panose="05000000000000000000" pitchFamily="2" charset="2"/>
              </a:rPr>
              <a:t>BioLegend</a:t>
            </a:r>
            <a:r>
              <a:rPr lang="en-GB" sz="1400" dirty="0" smtClean="0">
                <a:sym typeface="Wingdings" panose="05000000000000000000" pitchFamily="2" charset="2"/>
              </a:rPr>
              <a:t> </a:t>
            </a:r>
            <a:r>
              <a:rPr lang="en-GB" sz="1400" dirty="0" err="1" smtClean="0">
                <a:sym typeface="Wingdings" panose="05000000000000000000" pitchFamily="2" charset="2"/>
              </a:rPr>
              <a:t>Fluorofix</a:t>
            </a:r>
            <a:r>
              <a:rPr lang="en-GB" sz="1400" dirty="0" smtClean="0">
                <a:sym typeface="Wingdings" panose="05000000000000000000" pitchFamily="2" charset="2"/>
              </a:rPr>
              <a:t> Buffer (4h storage, afterwards in cell staining buffer)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might </a:t>
            </a:r>
            <a:r>
              <a:rPr lang="en-GB" sz="1400" dirty="0" err="1" smtClean="0">
                <a:sym typeface="Wingdings" panose="05000000000000000000" pitchFamily="2" charset="2"/>
              </a:rPr>
              <a:t>demask</a:t>
            </a:r>
            <a:r>
              <a:rPr lang="en-GB" sz="1400" dirty="0" smtClean="0">
                <a:sym typeface="Wingdings" panose="05000000000000000000" pitchFamily="2" charset="2"/>
              </a:rPr>
              <a:t>/denature epitope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commercially often in set with perm buffer</a:t>
            </a:r>
            <a:endParaRPr lang="en-GB" sz="14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</a:t>
            </a:r>
            <a:r>
              <a:rPr lang="de-DE" altLang="de-DE" sz="1000" dirty="0" err="1" smtClean="0">
                <a:solidFill>
                  <a:srgbClr val="FFFFFF"/>
                </a:solidFill>
              </a:rPr>
              <a:t>orting</a:t>
            </a:r>
            <a:r>
              <a:rPr lang="de-DE" altLang="de-DE" sz="1000" dirty="0" smtClean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A</a:t>
            </a:r>
            <a:r>
              <a:rPr lang="de-DE" altLang="de-DE" sz="1000" dirty="0" smtClean="0">
                <a:solidFill>
                  <a:srgbClr val="FFFFFF"/>
                </a:solidFill>
              </a:rPr>
              <a:t>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8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4283969" y="4540679"/>
            <a:ext cx="1728191" cy="1737584"/>
            <a:chOff x="2699792" y="3612026"/>
            <a:chExt cx="2448271" cy="2448271"/>
          </a:xfrm>
        </p:grpSpPr>
        <p:pic>
          <p:nvPicPr>
            <p:cNvPr id="4098" name="Picture 2" descr="Perm Buffer II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612026"/>
              <a:ext cx="2448271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3897126" y="387343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 smtClean="0"/>
                <a:t>fresh</a:t>
              </a:r>
              <a:r>
                <a:rPr lang="de-DE" sz="800" dirty="0" smtClean="0"/>
                <a:t> PBMCs IFN-a </a:t>
              </a:r>
              <a:r>
                <a:rPr lang="de-DE" sz="800" dirty="0" err="1" smtClean="0"/>
                <a:t>stimulated</a:t>
              </a:r>
              <a:r>
                <a:rPr lang="de-DE" sz="800" dirty="0" smtClean="0"/>
                <a:t> (</a:t>
              </a:r>
              <a:r>
                <a:rPr lang="de-DE" sz="800" dirty="0" err="1" smtClean="0"/>
                <a:t>filled</a:t>
              </a:r>
              <a:r>
                <a:rPr lang="de-DE" sz="800" dirty="0" smtClean="0"/>
                <a:t>) vs. </a:t>
              </a:r>
              <a:r>
                <a:rPr lang="de-DE" sz="800" dirty="0" err="1" smtClean="0"/>
                <a:t>untreated</a:t>
              </a:r>
              <a:r>
                <a:rPr lang="de-DE" sz="800" dirty="0" smtClean="0"/>
                <a:t> (open)</a:t>
              </a:r>
              <a:endParaRPr lang="de-DE" sz="800" dirty="0"/>
            </a:p>
          </p:txBody>
        </p:sp>
      </p:grpSp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755650" y="1268760"/>
            <a:ext cx="6403280" cy="1152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for cytokine and chemokine staining (FA-, </a:t>
            </a:r>
            <a:r>
              <a:rPr lang="en-GB" sz="1400" dirty="0" err="1" smtClean="0">
                <a:sym typeface="Wingdings" panose="05000000000000000000" pitchFamily="2" charset="2"/>
              </a:rPr>
              <a:t>saponin</a:t>
            </a:r>
            <a:r>
              <a:rPr lang="en-GB" sz="1400" dirty="0" smtClean="0">
                <a:sym typeface="Wingdings" panose="05000000000000000000" pitchFamily="2" charset="2"/>
              </a:rPr>
              <a:t> based):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BD </a:t>
            </a:r>
            <a:r>
              <a:rPr lang="en-GB" sz="1400" dirty="0" err="1" smtClean="0">
                <a:sym typeface="Wingdings" panose="05000000000000000000" pitchFamily="2" charset="2"/>
              </a:rPr>
              <a:t>Cytofix</a:t>
            </a:r>
            <a:r>
              <a:rPr lang="en-GB" sz="1400" dirty="0" smtClean="0">
                <a:sym typeface="Wingdings" panose="05000000000000000000" pitchFamily="2" charset="2"/>
              </a:rPr>
              <a:t>/</a:t>
            </a:r>
            <a:r>
              <a:rPr lang="en-GB" sz="1400" dirty="0" err="1" smtClean="0">
                <a:sym typeface="Wingdings" panose="05000000000000000000" pitchFamily="2" charset="2"/>
              </a:rPr>
              <a:t>Cytoperm</a:t>
            </a:r>
            <a:r>
              <a:rPr lang="en-GB" sz="1400" dirty="0" smtClean="0">
                <a:sym typeface="Wingdings" panose="05000000000000000000" pitchFamily="2" charset="2"/>
              </a:rPr>
              <a:t> Fix/Perm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err="1" smtClean="0">
                <a:sym typeface="Wingdings" panose="05000000000000000000" pitchFamily="2" charset="2"/>
              </a:rPr>
              <a:t>BioLegend</a:t>
            </a:r>
            <a:r>
              <a:rPr lang="en-GB" sz="1400" dirty="0" smtClean="0">
                <a:sym typeface="Wingdings" panose="05000000000000000000" pitchFamily="2" charset="2"/>
              </a:rPr>
              <a:t> </a:t>
            </a:r>
            <a:r>
              <a:rPr lang="en-GB" sz="1400" dirty="0" err="1" smtClean="0">
                <a:sym typeface="Wingdings" panose="05000000000000000000" pitchFamily="2" charset="2"/>
              </a:rPr>
              <a:t>Cyto</a:t>
            </a:r>
            <a:r>
              <a:rPr lang="en-GB" sz="1400" dirty="0" smtClean="0">
                <a:sym typeface="Wingdings" panose="05000000000000000000" pitchFamily="2" charset="2"/>
              </a:rPr>
              <a:t>-Fast Fix/Perm Buffer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err="1" smtClean="0">
                <a:sym typeface="Wingdings" panose="05000000000000000000" pitchFamily="2" charset="2"/>
              </a:rPr>
              <a:t>BioLegend</a:t>
            </a:r>
            <a:r>
              <a:rPr lang="en-GB" sz="1400" dirty="0" smtClean="0">
                <a:sym typeface="Wingdings" panose="05000000000000000000" pitchFamily="2" charset="2"/>
              </a:rPr>
              <a:t> Intracellular Staining Perm/Wash Buffer 10X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Intra</a:t>
            </a:r>
            <a:r>
              <a:rPr lang="de-DE" b="1" dirty="0" err="1" smtClean="0"/>
              <a:t>cellular</a:t>
            </a:r>
            <a:r>
              <a:rPr lang="de-DE" dirty="0"/>
              <a:t> </a:t>
            </a:r>
            <a:r>
              <a:rPr lang="de-DE" dirty="0" err="1" smtClean="0"/>
              <a:t>staining</a:t>
            </a:r>
            <a:r>
              <a:rPr lang="de-DE" dirty="0" smtClean="0"/>
              <a:t>: </a:t>
            </a:r>
            <a:r>
              <a:rPr lang="de-DE" b="1" dirty="0" err="1" smtClean="0"/>
              <a:t>permeabilization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55650" y="1268760"/>
            <a:ext cx="7776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6513213" y="5761288"/>
            <a:ext cx="1947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https://www.bdbiosciences.com/content/dam/bdb/products/global/reagents/cell-preparation-separation-reagents/blood-lysis/staining-and-cell-preparation/558050_base/558050_image_1.png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7008309" y="994708"/>
            <a:ext cx="2028187" cy="2578308"/>
            <a:chOff x="7008309" y="994708"/>
            <a:chExt cx="2028187" cy="2578308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7008309" y="994708"/>
              <a:ext cx="2028187" cy="2578308"/>
              <a:chOff x="7008309" y="994708"/>
              <a:chExt cx="2028187" cy="2578308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7008309" y="1300118"/>
                <a:ext cx="2028187" cy="2272898"/>
                <a:chOff x="7008309" y="1300118"/>
                <a:chExt cx="2028187" cy="2272898"/>
              </a:xfrm>
            </p:grpSpPr>
            <p:pic>
              <p:nvPicPr>
                <p:cNvPr id="4100" name="Picture 4" descr="True_Phos_Perm_Buffer_05061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8309" y="1300118"/>
                  <a:ext cx="2028187" cy="21953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feld 2"/>
                <p:cNvSpPr txBox="1"/>
                <p:nvPr/>
              </p:nvSpPr>
              <p:spPr>
                <a:xfrm>
                  <a:off x="7827169" y="3388350"/>
                  <a:ext cx="1062534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600" b="1" dirty="0" smtClean="0"/>
                    <a:t>pSTAT6</a:t>
                  </a:r>
                  <a:endParaRPr lang="de-DE" sz="600" b="1" dirty="0"/>
                </a:p>
              </p:txBody>
            </p:sp>
          </p:grpSp>
          <p:sp>
            <p:nvSpPr>
              <p:cNvPr id="13" name="Rechteck 12"/>
              <p:cNvSpPr/>
              <p:nvPr/>
            </p:nvSpPr>
            <p:spPr>
              <a:xfrm>
                <a:off x="7259863" y="994708"/>
                <a:ext cx="164018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700" dirty="0"/>
                  <a:t>https://www.biolegend.com/en-gb/products/true-phos-perm-buffer-12691?GroupID=GROUP22</a:t>
                </a: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 rot="5400000">
              <a:off x="8110969" y="175543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/>
                <a:t>human </a:t>
              </a:r>
              <a:r>
                <a:rPr lang="de-DE" sz="800" dirty="0" err="1" smtClean="0"/>
                <a:t>lymphos</a:t>
              </a:r>
              <a:r>
                <a:rPr lang="de-DE" sz="800" dirty="0" smtClean="0"/>
                <a:t> IL-4 </a:t>
              </a:r>
              <a:r>
                <a:rPr lang="de-DE" sz="800" dirty="0" err="1" smtClean="0"/>
                <a:t>stimulated</a:t>
              </a:r>
              <a:r>
                <a:rPr lang="de-DE" sz="800" dirty="0" smtClean="0"/>
                <a:t> (</a:t>
              </a:r>
              <a:r>
                <a:rPr lang="de-DE" sz="800" dirty="0" err="1" smtClean="0"/>
                <a:t>filled</a:t>
              </a:r>
              <a:r>
                <a:rPr lang="de-DE" sz="800" dirty="0" smtClean="0"/>
                <a:t>) </a:t>
              </a:r>
              <a:r>
                <a:rPr lang="de-DE" sz="800" dirty="0" err="1" smtClean="0"/>
                <a:t>or</a:t>
              </a:r>
              <a:r>
                <a:rPr lang="de-DE" sz="800" dirty="0" smtClean="0"/>
                <a:t> </a:t>
              </a:r>
              <a:r>
                <a:rPr lang="de-DE" sz="800" dirty="0" err="1" smtClean="0"/>
                <a:t>unstim</a:t>
              </a:r>
              <a:r>
                <a:rPr lang="de-DE" sz="800" dirty="0" smtClean="0"/>
                <a:t> (open)</a:t>
              </a:r>
              <a:endParaRPr lang="de-DE" sz="800" dirty="0"/>
            </a:p>
          </p:txBody>
        </p:sp>
      </p:grpSp>
      <p:sp>
        <p:nvSpPr>
          <p:cNvPr id="17" name="Foliennummernplatzhalter 4"/>
          <p:cNvSpPr txBox="1">
            <a:spLocks/>
          </p:cNvSpPr>
          <p:nvPr/>
        </p:nvSpPr>
        <p:spPr>
          <a:xfrm>
            <a:off x="241300" y="6361027"/>
            <a:ext cx="226244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C93432-C575-4445-9628-6540F0423E6F}" type="slidenum">
              <a:rPr lang="de-DE" altLang="de-DE" sz="1000" b="1" smtClean="0">
                <a:solidFill>
                  <a:srgbClr val="FFFFFF"/>
                </a:solidFill>
              </a:rPr>
              <a:t>9</a:t>
            </a:fld>
            <a:endParaRPr lang="de-DE" altLang="de-DE" sz="1000" b="1" dirty="0" smtClean="0">
              <a:solidFill>
                <a:srgbClr val="FFFFFF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720746" y="3284061"/>
            <a:ext cx="4284138" cy="1453125"/>
            <a:chOff x="4720746" y="3284061"/>
            <a:chExt cx="4284138" cy="145312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720746" y="3284061"/>
              <a:ext cx="4284138" cy="1453125"/>
              <a:chOff x="4720746" y="3284061"/>
              <a:chExt cx="4284138" cy="1453125"/>
            </a:xfrm>
          </p:grpSpPr>
          <p:pic>
            <p:nvPicPr>
              <p:cNvPr id="1026" name="Picture 2" descr="https://www.biolegend.com/Files/Images/BioLegend/blog/021419icfcblog/Image6_Phosph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746" y="3284061"/>
                <a:ext cx="3235630" cy="1433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hteck 3"/>
              <p:cNvSpPr/>
              <p:nvPr/>
            </p:nvSpPr>
            <p:spPr>
              <a:xfrm>
                <a:off x="7668344" y="3659968"/>
                <a:ext cx="133654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i="1" dirty="0"/>
                  <a:t>Human whole blood was stimulated with (right) or without (left) IL-6 for 15 minutes, then treated with </a:t>
                </a:r>
                <a:r>
                  <a:rPr lang="en-US" sz="800" i="1" u="sng" dirty="0">
                    <a:hlinkClick r:id="rId5"/>
                  </a:rPr>
                  <a:t>RBC/Lysis Fixation Solution</a:t>
                </a:r>
                <a:r>
                  <a:rPr lang="en-US" sz="800" i="1" dirty="0"/>
                  <a:t> and </a:t>
                </a:r>
                <a:r>
                  <a:rPr lang="en-US" sz="800" i="1" dirty="0" err="1"/>
                  <a:t>permeabilized</a:t>
                </a:r>
                <a:r>
                  <a:rPr lang="en-US" sz="800" i="1" dirty="0"/>
                  <a:t> with </a:t>
                </a:r>
                <a:r>
                  <a:rPr lang="en-US" sz="800" i="1" u="sng" dirty="0">
                    <a:hlinkClick r:id="rId6"/>
                  </a:rPr>
                  <a:t>True-</a:t>
                </a:r>
                <a:r>
                  <a:rPr lang="en-US" sz="800" i="1" u="sng" dirty="0" err="1">
                    <a:hlinkClick r:id="rId6"/>
                  </a:rPr>
                  <a:t>Phos</a:t>
                </a:r>
                <a:r>
                  <a:rPr lang="en-US" sz="800" i="1" u="sng" dirty="0">
                    <a:hlinkClick r:id="rId6"/>
                  </a:rPr>
                  <a:t>™ Perm </a:t>
                </a:r>
                <a:r>
                  <a:rPr lang="en-US" sz="800" i="1" u="sng" dirty="0" smtClean="0">
                    <a:hlinkClick r:id="rId6"/>
                  </a:rPr>
                  <a:t>Buffer</a:t>
                </a:r>
                <a:endParaRPr lang="de-DE" sz="800" dirty="0"/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6764635" y="4541541"/>
              <a:ext cx="49522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600" b="1" dirty="0" smtClean="0"/>
                <a:t>pSTAT3</a:t>
              </a:r>
              <a:endParaRPr lang="de-DE" sz="6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 rot="16200000">
              <a:off x="4665505" y="3800306"/>
              <a:ext cx="49522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600" b="1" dirty="0" smtClean="0"/>
                <a:t>CD3</a:t>
              </a:r>
              <a:endParaRPr lang="de-DE" sz="600" b="1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683568" y="2424436"/>
            <a:ext cx="6192688" cy="286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for 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phospho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-proteins (methanol-based)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BioLegend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True-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Phos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Perm 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Buffer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not 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compatible with all cell surface markers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!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 err="1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Recomm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.: surface staining afterwards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BD </a:t>
            </a:r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Phosflow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Perm Buffer III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5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-20°C or on ice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AC004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always dilute antibodies in perm buffer</a:t>
            </a:r>
          </a:p>
        </p:txBody>
      </p:sp>
    </p:spTree>
    <p:extLst>
      <p:ext uri="{BB962C8B-B14F-4D97-AF65-F5344CB8AC3E}">
        <p14:creationId xmlns:p14="http://schemas.microsoft.com/office/powerpoint/2010/main" val="11165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2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4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762</Words>
  <Application>Microsoft Office PowerPoint</Application>
  <PresentationFormat>Bildschirmpräsentation (4:3)</PresentationFormat>
  <Paragraphs>161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PowerPoint-Präsentation</vt:lpstr>
      <vt:lpstr>PowerPoint-Präsentation</vt:lpstr>
      <vt:lpstr>What we need to talk about…</vt:lpstr>
      <vt:lpstr>Staining strategies: what are you looking for</vt:lpstr>
      <vt:lpstr>Simple staining buffer for surface staining</vt:lpstr>
      <vt:lpstr>Blocking: not just an issues of Fc receptors</vt:lpstr>
      <vt:lpstr>Blocking: not just an issues of Fc receptors</vt:lpstr>
      <vt:lpstr>Fixation: prior and/or after surface staining</vt:lpstr>
      <vt:lpstr>Intracellular staining: permeabilization</vt:lpstr>
      <vt:lpstr>Intranuclear staining: permeabilization</vt:lpstr>
      <vt:lpstr>Tandem dye stability upon fixation</vt:lpstr>
      <vt:lpstr>Special buffers: functional assays, a.s.f.</vt:lpstr>
      <vt:lpstr>Buffer choice: Take home message</vt:lpstr>
      <vt:lpstr>Thank you for your attention.    See you next month: 1st August    Next topic The golden rules of panel design  </vt:lpstr>
    </vt:vector>
  </TitlesOfParts>
  <Company>Qbus Werbeagentur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Axel Wüstemann</dc:creator>
  <cp:lastModifiedBy>Bergmann, Wendy</cp:lastModifiedBy>
  <cp:revision>211</cp:revision>
  <dcterms:created xsi:type="dcterms:W3CDTF">2015-02-09T15:01:22Z</dcterms:created>
  <dcterms:modified xsi:type="dcterms:W3CDTF">2023-06-29T11:40:17Z</dcterms:modified>
</cp:coreProperties>
</file>