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3" r:id="rId3"/>
    <p:sldMasterId id="2147483654" r:id="rId4"/>
    <p:sldMasterId id="2147483655" r:id="rId5"/>
    <p:sldMasterId id="2147483717" r:id="rId6"/>
  </p:sldMasterIdLst>
  <p:notesMasterIdLst>
    <p:notesMasterId r:id="rId22"/>
  </p:notesMasterIdLst>
  <p:sldIdLst>
    <p:sldId id="305" r:id="rId7"/>
    <p:sldId id="306" r:id="rId8"/>
    <p:sldId id="260" r:id="rId9"/>
    <p:sldId id="307" r:id="rId10"/>
    <p:sldId id="297" r:id="rId11"/>
    <p:sldId id="296" r:id="rId12"/>
    <p:sldId id="304" r:id="rId13"/>
    <p:sldId id="308" r:id="rId14"/>
    <p:sldId id="298" r:id="rId15"/>
    <p:sldId id="299" r:id="rId16"/>
    <p:sldId id="301" r:id="rId17"/>
    <p:sldId id="303" r:id="rId18"/>
    <p:sldId id="309" r:id="rId19"/>
    <p:sldId id="300" r:id="rId20"/>
    <p:sldId id="264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3D"/>
    <a:srgbClr val="FF931D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286" autoAdjust="0"/>
  </p:normalViewPr>
  <p:slideViewPr>
    <p:cSldViewPr>
      <p:cViewPr varScale="1">
        <p:scale>
          <a:sx n="110" d="100"/>
          <a:sy n="110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846150-F6ED-49DA-BD78-D35E7FCEC453}" type="datetimeFigureOut">
              <a:rPr lang="de-DE"/>
              <a:pPr>
                <a:defRPr/>
              </a:pPr>
              <a:t>01.05.2023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E0E4E1-3AF6-44D7-9829-E26DCF242E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B0B923F-AB9D-45DF-BDD5-77713C83B53C}" type="slidenum">
              <a:rPr lang="de-DE" altLang="de-DE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</a:t>
            </a:fld>
            <a:endParaRPr lang="de-DE" altLang="de-D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422AD31-EDD9-475B-B045-EF29E759ADEF}" type="slidenum">
              <a:rPr lang="de-DE" altLang="de-DE" smtClean="0">
                <a:latin typeface="Arial" panose="020B0604020202020204" pitchFamily="34" charset="0"/>
              </a:rPr>
              <a:pPr/>
              <a:t>2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652963"/>
            <a:ext cx="1925638" cy="1008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652963"/>
            <a:ext cx="5626100" cy="1008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107950" y="269875"/>
            <a:ext cx="8926513" cy="6477000"/>
            <a:chOff x="68" y="170"/>
            <a:chExt cx="5623" cy="4080"/>
          </a:xfrm>
        </p:grpSpPr>
        <p:pic>
          <p:nvPicPr>
            <p:cNvPr id="5" name="Picture 9" descr="ppt_logo_uni_rostock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 descr="ppt_logo_unimed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5"/>
            <p:cNvGrpSpPr>
              <a:grpSpLocks/>
            </p:cNvGrpSpPr>
            <p:nvPr userDrawn="1"/>
          </p:nvGrpSpPr>
          <p:grpSpPr bwMode="auto">
            <a:xfrm>
              <a:off x="68" y="952"/>
              <a:ext cx="5623" cy="3298"/>
              <a:chOff x="68" y="952"/>
              <a:chExt cx="5623" cy="3298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68" y="1088"/>
                <a:ext cx="5622" cy="316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A1003D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de-DE" altLang="de-DE"/>
              </a:p>
            </p:txBody>
          </p:sp>
          <p:pic>
            <p:nvPicPr>
              <p:cNvPr id="9" name="Picture 8" descr="ppt_bildmarke_titel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" y="1088"/>
                <a:ext cx="5623" cy="3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14"/>
              <p:cNvSpPr>
                <a:spLocks noChangeArrowheads="1"/>
              </p:cNvSpPr>
              <p:nvPr userDrawn="1"/>
            </p:nvSpPr>
            <p:spPr bwMode="auto">
              <a:xfrm>
                <a:off x="68" y="952"/>
                <a:ext cx="5622" cy="102"/>
              </a:xfrm>
              <a:prstGeom prst="rect">
                <a:avLst/>
              </a:prstGeom>
              <a:solidFill>
                <a:srgbClr val="ECEDED"/>
              </a:solidFill>
              <a:ln>
                <a:noFill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de-DE" altLang="de-DE"/>
              </a:p>
            </p:txBody>
          </p:sp>
        </p:grpSp>
      </p:grpSp>
      <p:sp>
        <p:nvSpPr>
          <p:cNvPr id="9012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4102100"/>
            <a:ext cx="7772400" cy="7905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 durch Klicken bearbeiten</a:t>
            </a: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4941888"/>
            <a:ext cx="7777163" cy="5746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Untertitelmasters durch Klicken bearbeiten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369050"/>
            <a:ext cx="3816350" cy="228600"/>
          </a:xfrm>
        </p:spPr>
        <p:txBody>
          <a:bodyPr rIns="0" bIns="0"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20650" y="6224588"/>
            <a:ext cx="8924925" cy="539750"/>
            <a:chOff x="76" y="3913"/>
            <a:chExt cx="5622" cy="340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755576" y="612774"/>
            <a:ext cx="7632848" cy="4328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632848" cy="10870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07950" y="6237288"/>
            <a:ext cx="8924925" cy="539750"/>
            <a:chOff x="76" y="3913"/>
            <a:chExt cx="5622" cy="340"/>
          </a:xfrm>
        </p:grpSpPr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7507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3776663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2950" y="6407150"/>
            <a:ext cx="3887788" cy="215900"/>
          </a:xfrm>
        </p:spPr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4" y="1556792"/>
            <a:ext cx="8928992" cy="2664296"/>
          </a:xfrm>
        </p:spPr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Zentrum für Radiologie, Symposium </a:t>
            </a:r>
            <a:r>
              <a:rPr lang="de-DE" altLang="de-DE" err="1"/>
              <a:t>Xy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31800"/>
            <a:ext cx="1925638" cy="5527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31800"/>
            <a:ext cx="5626100" cy="55276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107950" y="6237288"/>
            <a:ext cx="8924925" cy="539750"/>
            <a:chOff x="76" y="3913"/>
            <a:chExt cx="5622" cy="340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6" name="Text Box 12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836613"/>
            <a:ext cx="346075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4610E8-FEAE-46D8-9EFD-746C800AAA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" y="6407150"/>
            <a:ext cx="3887788" cy="215900"/>
          </a:xfrm>
        </p:spPr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4" y="1556792"/>
            <a:ext cx="8928992" cy="2592288"/>
          </a:xfrm>
        </p:spPr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5229225"/>
            <a:ext cx="37750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5229225"/>
            <a:ext cx="3776663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652963"/>
            <a:ext cx="1925638" cy="1008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652963"/>
            <a:ext cx="5626100" cy="1008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5925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5229225"/>
            <a:ext cx="37750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5229225"/>
            <a:ext cx="3776663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2225" y="2997200"/>
            <a:ext cx="1871663" cy="2592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997200"/>
            <a:ext cx="5464175" cy="2592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6" y="1556793"/>
            <a:ext cx="8928992" cy="2664296"/>
          </a:xfrm>
        </p:spPr>
      </p:sp>
    </p:spTree>
    <p:extLst>
      <p:ext uri="{BB962C8B-B14F-4D97-AF65-F5344CB8AC3E}">
        <p14:creationId xmlns:p14="http://schemas.microsoft.com/office/powerpoint/2010/main" val="171041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5925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2225" y="2997200"/>
            <a:ext cx="1871663" cy="2592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997200"/>
            <a:ext cx="5464175" cy="2592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20651" y="6225121"/>
            <a:ext cx="8924925" cy="540352"/>
            <a:chOff x="76" y="3913"/>
            <a:chExt cx="5622" cy="341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de-DE" altLang="de-DE" sz="1100" b="1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Universitätsmedizin </a:t>
              </a: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/>
              </a:r>
              <a:b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</a:b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Rostock</a:t>
              </a:r>
            </a:p>
          </p:txBody>
        </p: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755578" y="612778"/>
            <a:ext cx="7632848" cy="4328393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de-DE" noProof="0" smtClean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755578" y="5085184"/>
            <a:ext cx="7632848" cy="1087016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z="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3723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7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07951" y="6237821"/>
            <a:ext cx="8924925" cy="540352"/>
            <a:chOff x="76" y="3913"/>
            <a:chExt cx="5622" cy="341"/>
          </a:xfrm>
        </p:grpSpPr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de-DE" altLang="de-DE" sz="1100" b="1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Universitätsmedizin </a:t>
              </a: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/>
              </a:r>
              <a:b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</a:b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Rostock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3" y="1628775"/>
            <a:ext cx="3775075" cy="433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8" y="1628775"/>
            <a:ext cx="3776663" cy="433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2950" y="6407151"/>
            <a:ext cx="3887788" cy="215900"/>
          </a:xfrm>
        </p:spPr>
        <p:txBody>
          <a:bodyPr/>
          <a:lstStyle>
            <a:lvl1pPr>
              <a:spcBef>
                <a:spcPct val="0"/>
              </a:spcBef>
              <a:defRPr sz="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490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22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 txBox="1">
            <a:spLocks noChangeArrowheads="1"/>
          </p:cNvSpPr>
          <p:nvPr userDrawn="1"/>
        </p:nvSpPr>
        <p:spPr bwMode="auto">
          <a:xfrm>
            <a:off x="403225" y="6314017"/>
            <a:ext cx="518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de-DE" altLang="de-DE" sz="8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394451"/>
            <a:ext cx="3887788" cy="215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3427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394451"/>
            <a:ext cx="3887788" cy="215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6830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5321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620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0172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31804"/>
            <a:ext cx="1925638" cy="5527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31804"/>
            <a:ext cx="5626100" cy="55276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0869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107951" y="6237821"/>
            <a:ext cx="8924925" cy="540352"/>
            <a:chOff x="76" y="3913"/>
            <a:chExt cx="5622" cy="341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 Box 12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de-DE" altLang="de-DE" sz="1100" b="1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Universitätsmedizin </a:t>
              </a: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/>
              </a:r>
              <a:b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</a:b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Rostock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836084"/>
            <a:ext cx="346075" cy="3048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6C8E7F-FDB7-41B2-9C07-CC05D495C6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" y="6407151"/>
            <a:ext cx="3887788" cy="215900"/>
          </a:xfrm>
        </p:spPr>
        <p:txBody>
          <a:bodyPr/>
          <a:lstStyle>
            <a:lvl1pPr>
              <a:spcBef>
                <a:spcPct val="0"/>
              </a:spcBef>
              <a:defRPr sz="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255895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622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6" y="1556793"/>
            <a:ext cx="8928992" cy="2664296"/>
          </a:xfrm>
        </p:spPr>
      </p:sp>
    </p:spTree>
    <p:extLst>
      <p:ext uri="{BB962C8B-B14F-4D97-AF65-F5344CB8AC3E}">
        <p14:creationId xmlns:p14="http://schemas.microsoft.com/office/powerpoint/2010/main" val="21248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grpSp>
        <p:nvGrpSpPr>
          <p:cNvPr id="1027" name="Group 17"/>
          <p:cNvGrpSpPr>
            <a:grpSpLocks/>
          </p:cNvGrpSpPr>
          <p:nvPr userDrawn="1"/>
        </p:nvGrpSpPr>
        <p:grpSpPr bwMode="auto">
          <a:xfrm>
            <a:off x="107950" y="269875"/>
            <a:ext cx="8924925" cy="5680075"/>
            <a:chOff x="68" y="170"/>
            <a:chExt cx="5622" cy="3578"/>
          </a:xfrm>
        </p:grpSpPr>
        <p:sp>
          <p:nvSpPr>
            <p:cNvPr id="1030" name="Rectangle 7"/>
            <p:cNvSpPr>
              <a:spLocks noChangeArrowheads="1"/>
            </p:cNvSpPr>
            <p:nvPr userDrawn="1"/>
          </p:nvSpPr>
          <p:spPr bwMode="auto">
            <a:xfrm flipV="1">
              <a:off x="68" y="2652"/>
              <a:ext cx="5622" cy="10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pic>
          <p:nvPicPr>
            <p:cNvPr id="1031" name="Picture 9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10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14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3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229225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Untertitel durch Klicken bearbeiten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652963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Kapiteltitel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2" name="Group 10"/>
          <p:cNvGrpSpPr>
            <a:grpSpLocks/>
          </p:cNvGrpSpPr>
          <p:nvPr userDrawn="1"/>
        </p:nvGrpSpPr>
        <p:grpSpPr bwMode="auto">
          <a:xfrm>
            <a:off x="120650" y="6224588"/>
            <a:ext cx="8924925" cy="539750"/>
            <a:chOff x="76" y="3913"/>
            <a:chExt cx="5622" cy="340"/>
          </a:xfrm>
        </p:grpSpPr>
        <p:sp>
          <p:nvSpPr>
            <p:cNvPr id="2054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13321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944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31800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 durch Klicken bearbeiten</a:t>
            </a:r>
          </a:p>
        </p:txBody>
      </p:sp>
      <p:sp>
        <p:nvSpPr>
          <p:cNvPr id="1331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70413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78" r:id="rId3"/>
    <p:sldLayoutId id="2147483715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grpSp>
        <p:nvGrpSpPr>
          <p:cNvPr id="26627" name="Group 9"/>
          <p:cNvGrpSpPr>
            <a:grpSpLocks/>
          </p:cNvGrpSpPr>
          <p:nvPr userDrawn="1"/>
        </p:nvGrpSpPr>
        <p:grpSpPr bwMode="auto">
          <a:xfrm>
            <a:off x="107950" y="269875"/>
            <a:ext cx="8924925" cy="6472238"/>
            <a:chOff x="68" y="170"/>
            <a:chExt cx="5622" cy="4077"/>
          </a:xfrm>
        </p:grpSpPr>
        <p:sp>
          <p:nvSpPr>
            <p:cNvPr id="3078" name="Rectangle 2"/>
            <p:cNvSpPr>
              <a:spLocks noChangeArrowheads="1"/>
            </p:cNvSpPr>
            <p:nvPr userDrawn="1"/>
          </p:nvSpPr>
          <p:spPr bwMode="auto">
            <a:xfrm flipV="1">
              <a:off x="68" y="2652"/>
              <a:ext cx="5622" cy="159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pic>
          <p:nvPicPr>
            <p:cNvPr id="26631" name="Picture 3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4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6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3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229225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Untertitel durch Klicken bearbeiten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652963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Kapiteltitel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1"/>
          <p:cNvGrpSpPr>
            <a:grpSpLocks/>
          </p:cNvGrpSpPr>
          <p:nvPr userDrawn="1"/>
        </p:nvGrpSpPr>
        <p:grpSpPr bwMode="auto">
          <a:xfrm>
            <a:off x="107950" y="269875"/>
            <a:ext cx="8924925" cy="6477000"/>
            <a:chOff x="68" y="170"/>
            <a:chExt cx="5622" cy="4080"/>
          </a:xfrm>
        </p:grpSpPr>
        <p:pic>
          <p:nvPicPr>
            <p:cNvPr id="38918" name="Picture 10" descr="ppt_logo_uni_rostock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11" descr="ppt_logo_unimed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Rectangle 13"/>
            <p:cNvSpPr>
              <a:spLocks noChangeArrowheads="1"/>
            </p:cNvSpPr>
            <p:nvPr userDrawn="1"/>
          </p:nvSpPr>
          <p:spPr bwMode="auto">
            <a:xfrm>
              <a:off x="68" y="1088"/>
              <a:ext cx="5622" cy="316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4105" name="Rectangle 15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102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1136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997200"/>
            <a:ext cx="7488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Schlusstitel durch Klicken bearbeiten</a:t>
            </a:r>
          </a:p>
        </p:txBody>
      </p:sp>
      <p:sp>
        <p:nvSpPr>
          <p:cNvPr id="3891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4192588"/>
            <a:ext cx="42481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Adresse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1"/>
          <p:cNvGrpSpPr>
            <a:grpSpLocks/>
          </p:cNvGrpSpPr>
          <p:nvPr userDrawn="1"/>
        </p:nvGrpSpPr>
        <p:grpSpPr bwMode="auto">
          <a:xfrm>
            <a:off x="107950" y="269875"/>
            <a:ext cx="8924925" cy="5680075"/>
            <a:chOff x="68" y="170"/>
            <a:chExt cx="5622" cy="3578"/>
          </a:xfrm>
        </p:grpSpPr>
        <p:pic>
          <p:nvPicPr>
            <p:cNvPr id="51206" name="Picture 3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Rectangle 5"/>
            <p:cNvSpPr>
              <a:spLocks noChangeArrowheads="1"/>
            </p:cNvSpPr>
            <p:nvPr userDrawn="1"/>
          </p:nvSpPr>
          <p:spPr bwMode="auto">
            <a:xfrm>
              <a:off x="68" y="1088"/>
              <a:ext cx="5622" cy="26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5129" name="Rectangle 6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8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2345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81750"/>
            <a:ext cx="381635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997200"/>
            <a:ext cx="7488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Schlusstitel durch Klicken bearbeiten</a:t>
            </a:r>
          </a:p>
        </p:txBody>
      </p:sp>
      <p:sp>
        <p:nvSpPr>
          <p:cNvPr id="512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4192588"/>
            <a:ext cx="42481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Adresse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120651" y="6225121"/>
            <a:ext cx="8924925" cy="540352"/>
            <a:chOff x="76" y="3913"/>
            <a:chExt cx="5622" cy="341"/>
          </a:xfrm>
        </p:grpSpPr>
        <p:sp>
          <p:nvSpPr>
            <p:cNvPr id="2054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1031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de-DE" altLang="de-DE" sz="1100" b="1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Universitätsmedizin </a:t>
              </a: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/>
              </a:r>
              <a:b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</a:br>
              <a:r>
                <a:rPr lang="de-DE" altLang="de-DE" sz="1100" smtClean="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</a:rPr>
                <a:t>Rostock</a:t>
              </a:r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94451"/>
            <a:ext cx="388778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31800"/>
            <a:ext cx="7704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bearbeiten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7718"/>
            <a:ext cx="770413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949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3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2pPr>
      <a:lvl3pPr marL="855663" indent="-169863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3pPr>
      <a:lvl4pPr marL="1198563" indent="-169863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4pPr>
      <a:lvl5pPr marL="1541463" indent="-169863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5pPr>
      <a:lvl6pPr marL="1885903" indent="-171446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6pPr>
      <a:lvl7pPr marL="2228795" indent="-171446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7pPr>
      <a:lvl8pPr marL="2571686" indent="-171446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8pPr>
      <a:lvl9pPr marL="2914577" indent="-171446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1"/>
            <a:ext cx="9144000" cy="4523619"/>
          </a:xfrm>
          <a:prstGeom prst="rect">
            <a:avLst/>
          </a:prstGeom>
        </p:spPr>
      </p:pic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818" y="6482153"/>
            <a:ext cx="8366125" cy="223457"/>
          </a:xfrm>
        </p:spPr>
        <p:txBody>
          <a:bodyPr/>
          <a:lstStyle/>
          <a:p>
            <a:pPr marL="0" indent="0" defTabSz="311037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  <a:defRPr/>
            </a:pPr>
            <a:r>
              <a:rPr lang="en-US" altLang="de-DE" sz="1400" kern="1200" baseline="30000" dirty="0">
                <a:solidFill>
                  <a:schemeClr val="bg1"/>
                </a:solidFill>
              </a:rPr>
              <a:t>Core Facility for Cell </a:t>
            </a:r>
            <a:r>
              <a:rPr lang="en-US" altLang="de-DE" sz="1400" kern="1200" baseline="30000" dirty="0" smtClean="0">
                <a:solidFill>
                  <a:schemeClr val="bg1"/>
                </a:solidFill>
              </a:rPr>
              <a:t>Sorting </a:t>
            </a:r>
            <a:r>
              <a:rPr lang="en-US" altLang="de-DE" sz="1400" kern="1200" baseline="30000" dirty="0">
                <a:solidFill>
                  <a:schemeClr val="bg1"/>
                </a:solidFill>
              </a:rPr>
              <a:t>and Cell A</a:t>
            </a:r>
            <a:r>
              <a:rPr lang="en-US" altLang="de-DE" sz="1400" kern="1200" baseline="30000" dirty="0" smtClean="0">
                <a:solidFill>
                  <a:schemeClr val="bg1"/>
                </a:solidFill>
              </a:rPr>
              <a:t>nalysis</a:t>
            </a:r>
            <a:endParaRPr lang="de-DE" altLang="de-DE" sz="1400" kern="1200" baseline="30000" dirty="0">
              <a:solidFill>
                <a:schemeClr val="bg1"/>
              </a:solidFill>
            </a:endParaRPr>
          </a:p>
        </p:txBody>
      </p:sp>
      <p:sp>
        <p:nvSpPr>
          <p:cNvPr id="25604" name="Rechteck 1"/>
          <p:cNvSpPr>
            <a:spLocks noChangeArrowheads="1"/>
          </p:cNvSpPr>
          <p:nvPr/>
        </p:nvSpPr>
        <p:spPr bwMode="auto">
          <a:xfrm>
            <a:off x="2857500" y="2967568"/>
            <a:ext cx="3429000" cy="8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253" y="5257383"/>
            <a:ext cx="8289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311037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  <a:defRPr/>
            </a:pPr>
            <a:endParaRPr lang="de-DE" altLang="de-DE" sz="800" kern="0" baseline="300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9815" y="4178051"/>
            <a:ext cx="7772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b="1" kern="0" dirty="0" err="1" smtClean="0">
                <a:solidFill>
                  <a:srgbClr val="AC0040"/>
                </a:solidFill>
              </a:rPr>
              <a:t>What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is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wrong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with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my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flow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cytometry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 </a:t>
            </a:r>
            <a:r>
              <a:rPr lang="de-DE" altLang="de-DE" b="1" kern="0" dirty="0" err="1" smtClean="0">
                <a:solidFill>
                  <a:srgbClr val="AC0040"/>
                </a:solidFill>
              </a:rPr>
              <a:t>data</a:t>
            </a:r>
            <a:r>
              <a:rPr lang="de-DE" altLang="de-DE" b="1" kern="0" dirty="0" smtClean="0">
                <a:solidFill>
                  <a:srgbClr val="AC0040"/>
                </a:solidFill>
              </a:rPr>
              <a:t>?</a:t>
            </a:r>
            <a:endParaRPr lang="de-DE" altLang="de-DE" b="1" kern="0" dirty="0">
              <a:solidFill>
                <a:srgbClr val="AC004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9818" y="4932370"/>
            <a:ext cx="777716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55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625" indent="-212725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8556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985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14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85903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795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686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577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rgbClr val="AC0040"/>
              </a:buClr>
              <a:buFontTx/>
              <a:buNone/>
            </a:pPr>
            <a:r>
              <a:rPr lang="de-DE" altLang="de-DE" kern="0" dirty="0" err="1" smtClean="0">
                <a:solidFill>
                  <a:srgbClr val="000000"/>
                </a:solidFill>
              </a:rPr>
              <a:t>Hints</a:t>
            </a:r>
            <a:r>
              <a:rPr lang="de-DE" altLang="de-DE" kern="0" dirty="0" smtClean="0">
                <a:solidFill>
                  <a:srgbClr val="000000"/>
                </a:solidFill>
              </a:rPr>
              <a:t>, tricks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and</a:t>
            </a:r>
            <a:r>
              <a:rPr lang="de-DE" altLang="de-DE" kern="0" dirty="0" smtClean="0">
                <a:solidFill>
                  <a:srgbClr val="000000"/>
                </a:solidFill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pitfalls</a:t>
            </a:r>
            <a:endParaRPr lang="de-DE" altLang="de-DE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2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185FD456-F001-4DEF-BE53-28CE677D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47" r="34440"/>
          <a:stretch/>
        </p:blipFill>
        <p:spPr>
          <a:xfrm>
            <a:off x="184727" y="692696"/>
            <a:ext cx="8774546" cy="5155364"/>
          </a:xfrm>
        </p:spPr>
      </p:pic>
      <p:sp>
        <p:nvSpPr>
          <p:cNvPr id="6" name="Rechteck 5"/>
          <p:cNvSpPr/>
          <p:nvPr/>
        </p:nvSpPr>
        <p:spPr bwMode="auto">
          <a:xfrm>
            <a:off x="41991" y="476672"/>
            <a:ext cx="8994506" cy="1975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1800"/>
            <a:ext cx="7704138" cy="431800"/>
          </a:xfrm>
        </p:spPr>
        <p:txBody>
          <a:bodyPr/>
          <a:lstStyle/>
          <a:p>
            <a:r>
              <a:rPr lang="de-DE" sz="2000" b="1" dirty="0"/>
              <a:t>G</a:t>
            </a:r>
            <a:r>
              <a:rPr lang="de-DE" sz="2000" b="1" dirty="0" smtClean="0"/>
              <a:t>olden </a:t>
            </a:r>
            <a:r>
              <a:rPr lang="de-DE" sz="2000" b="1" dirty="0" err="1"/>
              <a:t>rules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400" b="1" dirty="0" err="1" smtClean="0"/>
              <a:t>compensation</a:t>
            </a:r>
            <a:r>
              <a:rPr lang="de-DE" sz="2400" b="1" dirty="0" smtClean="0"/>
              <a:t>/</a:t>
            </a:r>
            <a:r>
              <a:rPr lang="de-DE" sz="2400" b="1" dirty="0" err="1" smtClean="0"/>
              <a:t>reference</a:t>
            </a:r>
            <a:r>
              <a:rPr lang="de-DE" sz="2400" b="1" dirty="0" smtClean="0"/>
              <a:t> </a:t>
            </a:r>
            <a:r>
              <a:rPr lang="de-DE" sz="2400" b="1" dirty="0" err="1"/>
              <a:t>controls</a:t>
            </a:r>
            <a:endParaRPr lang="de-DE" sz="2000" b="1" dirty="0"/>
          </a:p>
        </p:txBody>
      </p:sp>
      <p:sp>
        <p:nvSpPr>
          <p:cNvPr id="7" name="Rechteck 6"/>
          <p:cNvSpPr/>
          <p:nvPr/>
        </p:nvSpPr>
        <p:spPr bwMode="auto">
          <a:xfrm>
            <a:off x="-2008" y="5517232"/>
            <a:ext cx="9109219" cy="338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3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9D9E9A-D214-4B99-9935-72F7D67D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err="1"/>
              <a:t>Compensation</a:t>
            </a:r>
            <a:r>
              <a:rPr lang="de-DE" sz="2000" b="1" dirty="0"/>
              <a:t> Matrix in </a:t>
            </a:r>
            <a:r>
              <a:rPr lang="de-DE" sz="2000" b="1" dirty="0" err="1"/>
              <a:t>FlowJo</a:t>
            </a:r>
            <a:endParaRPr lang="de-DE" sz="2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E9BFC2D-2CF4-462C-837D-C3CCF6FF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31" y="980728"/>
            <a:ext cx="7704138" cy="4330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 smtClean="0"/>
              <a:t>FlowJo</a:t>
            </a:r>
            <a:r>
              <a:rPr lang="de-DE" sz="1400" dirty="0" smtClean="0"/>
              <a:t> </a:t>
            </a:r>
            <a:r>
              <a:rPr lang="de-DE" sz="1400" dirty="0" err="1" smtClean="0"/>
              <a:t>allows</a:t>
            </a:r>
            <a:r>
              <a:rPr lang="de-DE" sz="1400" dirty="0" smtClean="0"/>
              <a:t> different </a:t>
            </a:r>
            <a:r>
              <a:rPr lang="de-DE" sz="1400" dirty="0" err="1" smtClean="0"/>
              <a:t>ways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compensation</a:t>
            </a:r>
            <a:endParaRPr lang="de-DE" sz="1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start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scratch</a:t>
            </a:r>
            <a:endParaRPr lang="de-DE" sz="1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use</a:t>
            </a:r>
            <a:r>
              <a:rPr lang="de-DE" sz="1400" dirty="0" smtClean="0"/>
              <a:t> </a:t>
            </a:r>
            <a:r>
              <a:rPr lang="de-DE" sz="1400" dirty="0" err="1" smtClean="0"/>
              <a:t>assisted</a:t>
            </a:r>
            <a:r>
              <a:rPr lang="de-DE" sz="1400" dirty="0" smtClean="0"/>
              <a:t> </a:t>
            </a:r>
            <a:r>
              <a:rPr lang="de-DE" sz="1400" dirty="0" err="1" smtClean="0"/>
              <a:t>calculation</a:t>
            </a:r>
            <a:endParaRPr lang="de-DE" sz="1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/>
              <a:t>edit</a:t>
            </a:r>
            <a:r>
              <a:rPr lang="de-DE" sz="1400" dirty="0" smtClean="0"/>
              <a:t> </a:t>
            </a:r>
            <a:r>
              <a:rPr lang="de-DE" sz="1400" dirty="0" err="1" smtClean="0"/>
              <a:t>matrix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aquisition</a:t>
            </a:r>
            <a:endParaRPr lang="de-DE" sz="1400" dirty="0" smtClean="0"/>
          </a:p>
          <a:p>
            <a:pPr>
              <a:lnSpc>
                <a:spcPct val="150000"/>
              </a:lnSpc>
            </a:pPr>
            <a:endParaRPr lang="de-DE" sz="1400" dirty="0" smtClean="0"/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endParaRPr lang="de-DE" sz="1400" dirty="0" smtClean="0"/>
          </a:p>
          <a:p>
            <a:pPr>
              <a:lnSpc>
                <a:spcPct val="150000"/>
              </a:lnSpc>
            </a:pPr>
            <a:endParaRPr lang="de-DE" sz="1400" dirty="0" smtClean="0"/>
          </a:p>
          <a:p>
            <a:pPr>
              <a:lnSpc>
                <a:spcPct val="150000"/>
              </a:lnSpc>
            </a:pPr>
            <a:r>
              <a:rPr lang="de-DE" sz="1400" dirty="0" smtClean="0"/>
              <a:t>Special </a:t>
            </a:r>
            <a:r>
              <a:rPr lang="de-DE" sz="1400" dirty="0" err="1" smtClean="0"/>
              <a:t>case</a:t>
            </a:r>
            <a:r>
              <a:rPr lang="de-DE" sz="1400" dirty="0" smtClean="0"/>
              <a:t> – </a:t>
            </a:r>
            <a:r>
              <a:rPr lang="de-DE" sz="1400" dirty="0" err="1" smtClean="0"/>
              <a:t>the</a:t>
            </a:r>
            <a:r>
              <a:rPr lang="de-DE" sz="1400" dirty="0" smtClean="0"/>
              <a:t> BD FACS </a:t>
            </a:r>
            <a:r>
              <a:rPr lang="de-DE" sz="1400" dirty="0" err="1" smtClean="0"/>
              <a:t>Calibur</a:t>
            </a:r>
            <a:endParaRPr lang="de-DE" sz="1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err="1" smtClean="0">
                <a:sym typeface="Wingdings" panose="05000000000000000000" pitchFamily="2" charset="2"/>
              </a:rPr>
              <a:t>if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compensated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during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acquisition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data</a:t>
            </a:r>
            <a:r>
              <a:rPr lang="de-DE" sz="1400" dirty="0" smtClean="0">
                <a:sym typeface="Wingdings" panose="05000000000000000000" pitchFamily="2" charset="2"/>
              </a:rPr>
              <a:t> will </a:t>
            </a:r>
            <a:r>
              <a:rPr lang="de-DE" sz="1400" dirty="0" err="1" smtClean="0">
                <a:sym typeface="Wingdings" panose="05000000000000000000" pitchFamily="2" charset="2"/>
              </a:rPr>
              <a:t>be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saved</a:t>
            </a:r>
            <a:r>
              <a:rPr lang="de-DE" sz="1400" dirty="0" smtClean="0">
                <a:sym typeface="Wingdings" panose="05000000000000000000" pitchFamily="2" charset="2"/>
              </a:rPr>
              <a:t>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ym typeface="Wingdings" panose="05000000000000000000" pitchFamily="2" charset="2"/>
              </a:rPr>
              <a:t> </a:t>
            </a:r>
            <a:r>
              <a:rPr lang="de-DE" sz="1400" dirty="0" err="1" smtClean="0">
                <a:sym typeface="Wingdings" panose="05000000000000000000" pitchFamily="2" charset="2"/>
              </a:rPr>
              <a:t>no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way</a:t>
            </a:r>
            <a:r>
              <a:rPr lang="de-DE" sz="1400" dirty="0" smtClean="0">
                <a:sym typeface="Wingdings" panose="05000000000000000000" pitchFamily="2" charset="2"/>
              </a:rPr>
              <a:t> back </a:t>
            </a:r>
            <a:r>
              <a:rPr lang="de-DE" sz="1400" dirty="0" err="1" smtClean="0">
                <a:sym typeface="Wingdings" panose="05000000000000000000" pitchFamily="2" charset="2"/>
              </a:rPr>
              <a:t>to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uncompensated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data</a:t>
            </a:r>
            <a:endParaRPr lang="de-DE" sz="1400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ym typeface="Wingdings" panose="05000000000000000000" pitchFamily="2" charset="2"/>
              </a:rPr>
              <a:t>BUT post-</a:t>
            </a:r>
            <a:r>
              <a:rPr lang="de-DE" sz="1400" dirty="0" err="1" smtClean="0">
                <a:sym typeface="Wingdings" panose="05000000000000000000" pitchFamily="2" charset="2"/>
              </a:rPr>
              <a:t>acq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editing</a:t>
            </a:r>
            <a:r>
              <a:rPr lang="de-DE" sz="1400" dirty="0" smtClean="0">
                <a:sym typeface="Wingdings" panose="05000000000000000000" pitchFamily="2" charset="2"/>
              </a:rPr>
              <a:t> via FlowJo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587" r="60692" b="69452"/>
          <a:stretch/>
        </p:blipFill>
        <p:spPr bwMode="auto">
          <a:xfrm>
            <a:off x="720067" y="2555687"/>
            <a:ext cx="7188246" cy="10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 bwMode="auto">
          <a:xfrm>
            <a:off x="720067" y="3067788"/>
            <a:ext cx="594816" cy="612068"/>
          </a:xfrm>
          <a:prstGeom prst="roundRect">
            <a:avLst/>
          </a:prstGeom>
          <a:noFill/>
          <a:ln w="38100" cap="flat" cmpd="sng" algn="ctr">
            <a:solidFill>
              <a:srgbClr val="A1003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4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9D9E9A-D214-4B99-9935-72F7D67D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err="1"/>
              <a:t>Compensation</a:t>
            </a:r>
            <a:r>
              <a:rPr lang="de-DE" sz="2000" b="1" dirty="0"/>
              <a:t> Matrix in </a:t>
            </a:r>
            <a:r>
              <a:rPr lang="de-DE" sz="2000" b="1" dirty="0" err="1"/>
              <a:t>FlowJo</a:t>
            </a:r>
            <a:endParaRPr lang="de-DE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" b="13078"/>
          <a:stretch/>
        </p:blipFill>
        <p:spPr bwMode="auto">
          <a:xfrm>
            <a:off x="179512" y="996385"/>
            <a:ext cx="8784976" cy="51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4355976" y="5448771"/>
            <a:ext cx="504056" cy="651621"/>
          </a:xfrm>
          <a:prstGeom prst="ellipse">
            <a:avLst/>
          </a:prstGeom>
          <a:noFill/>
          <a:ln w="38100">
            <a:solidFill>
              <a:srgbClr val="A1003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6300192" y="2896768"/>
            <a:ext cx="504056" cy="651621"/>
          </a:xfrm>
          <a:prstGeom prst="ellipse">
            <a:avLst/>
          </a:prstGeom>
          <a:noFill/>
          <a:ln w="38100">
            <a:solidFill>
              <a:srgbClr val="A1003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2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9D9E9A-D214-4B99-9935-72F7D67D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/>
              <a:t>Post-</a:t>
            </a:r>
            <a:r>
              <a:rPr lang="de-DE" sz="2400" b="1" dirty="0" err="1" smtClean="0"/>
              <a:t>acquisition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unmixing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SpectroFlo</a:t>
            </a:r>
            <a:endParaRPr lang="de-DE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3530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EFC825D-5FB6-45DA-B847-35AE6F54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 smtClean="0"/>
              <a:t>Compensation</a:t>
            </a:r>
            <a:r>
              <a:rPr lang="de-DE" sz="2000" dirty="0" smtClean="0"/>
              <a:t>/</a:t>
            </a:r>
            <a:r>
              <a:rPr lang="de-DE" sz="2000" dirty="0" err="1" smtClean="0"/>
              <a:t>Unmixing</a:t>
            </a:r>
            <a:r>
              <a:rPr lang="de-DE" sz="2000" dirty="0" smtClean="0"/>
              <a:t>: </a:t>
            </a:r>
            <a:r>
              <a:rPr lang="de-DE" sz="2400" b="1" dirty="0" smtClean="0"/>
              <a:t>Take </a:t>
            </a:r>
            <a:r>
              <a:rPr lang="de-DE" sz="2400" b="1" dirty="0" err="1" smtClean="0"/>
              <a:t>home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message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39C82E4-EA1C-4DAE-A235-4372DD3D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736"/>
            <a:ext cx="7848228" cy="47627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400" dirty="0" smtClean="0"/>
              <a:t>Compensation/</a:t>
            </a:r>
            <a:r>
              <a:rPr lang="en-GB" sz="1400" dirty="0" err="1" smtClean="0"/>
              <a:t>unmixing</a:t>
            </a:r>
            <a:r>
              <a:rPr lang="en-GB" sz="1400" dirty="0" smtClean="0"/>
              <a:t> of multi-</a:t>
            </a:r>
            <a:r>
              <a:rPr lang="en-GB" sz="1400" dirty="0" err="1" smtClean="0"/>
              <a:t>color</a:t>
            </a:r>
            <a:r>
              <a:rPr lang="en-GB" sz="1400" dirty="0" smtClean="0"/>
              <a:t> experiment </a:t>
            </a:r>
            <a:r>
              <a:rPr lang="en-GB" sz="1400" dirty="0"/>
              <a:t>is calculated from single stain </a:t>
            </a:r>
            <a:r>
              <a:rPr lang="en-GB" sz="1400" dirty="0" smtClean="0"/>
              <a:t>controls</a:t>
            </a:r>
          </a:p>
          <a:p>
            <a:pPr>
              <a:lnSpc>
                <a:spcPct val="150000"/>
              </a:lnSpc>
            </a:pPr>
            <a:r>
              <a:rPr lang="en-GB" sz="1400" dirty="0" smtClean="0"/>
              <a:t>Single stained ctrl as bright or even brighter than sample</a:t>
            </a:r>
          </a:p>
          <a:p>
            <a:pPr>
              <a:lnSpc>
                <a:spcPct val="150000"/>
              </a:lnSpc>
            </a:pPr>
            <a:r>
              <a:rPr lang="en-GB" sz="1400" dirty="0" smtClean="0"/>
              <a:t>Use alternative markers/beads when signal is dim</a:t>
            </a:r>
          </a:p>
          <a:p>
            <a:pPr>
              <a:lnSpc>
                <a:spcPct val="150000"/>
              </a:lnSpc>
            </a:pPr>
            <a:r>
              <a:rPr lang="en-GB" sz="1400" dirty="0" smtClean="0"/>
              <a:t>Titrate antibodies</a:t>
            </a: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1400" dirty="0" err="1"/>
              <a:t>A</a:t>
            </a:r>
            <a:r>
              <a:rPr lang="en-GB" sz="1400" dirty="0" err="1" smtClean="0"/>
              <a:t>utofluorescence</a:t>
            </a:r>
            <a:r>
              <a:rPr lang="en-GB" sz="1400" dirty="0" smtClean="0"/>
              <a:t> </a:t>
            </a:r>
            <a:r>
              <a:rPr lang="en-GB" sz="1400" dirty="0"/>
              <a:t>of positive and negative fraction for each marker needs to be the same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S</a:t>
            </a:r>
            <a:r>
              <a:rPr lang="en-GB" sz="1400" dirty="0" smtClean="0"/>
              <a:t>pread is introduced and can’t be avoided (pay attention to expert panel design)</a:t>
            </a:r>
          </a:p>
          <a:p>
            <a:pPr>
              <a:lnSpc>
                <a:spcPct val="150000"/>
              </a:lnSpc>
            </a:pPr>
            <a:r>
              <a:rPr lang="en-GB" sz="1400" dirty="0" err="1" smtClean="0"/>
              <a:t>FlowJo</a:t>
            </a:r>
            <a:r>
              <a:rPr lang="en-GB" sz="1400" dirty="0" smtClean="0"/>
              <a:t> allows to view/edit or create new compensation matrices</a:t>
            </a:r>
            <a:endParaRPr lang="en-GB" sz="1400" dirty="0"/>
          </a:p>
          <a:p>
            <a:pPr>
              <a:lnSpc>
                <a:spcPct val="150000"/>
              </a:lnSpc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512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493144"/>
            <a:ext cx="7488238" cy="3096096"/>
          </a:xfrm>
        </p:spPr>
        <p:txBody>
          <a:bodyPr/>
          <a:lstStyle/>
          <a:p>
            <a:pPr eaLnBrk="1" hangingPunct="1"/>
            <a:r>
              <a:rPr lang="de-DE" altLang="de-DE" sz="2000" dirty="0" err="1"/>
              <a:t>Thank</a:t>
            </a:r>
            <a:r>
              <a:rPr lang="de-DE" altLang="de-DE" sz="2000" dirty="0"/>
              <a:t> </a:t>
            </a:r>
            <a:r>
              <a:rPr lang="de-DE" altLang="de-DE" sz="2000" dirty="0" err="1"/>
              <a:t>you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your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attention</a:t>
            </a:r>
            <a:r>
              <a:rPr lang="de-DE" altLang="de-DE" sz="2000" dirty="0" smtClean="0"/>
              <a:t>.</a:t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>See </a:t>
            </a:r>
            <a:r>
              <a:rPr lang="de-DE" altLang="de-DE" sz="2000" dirty="0" err="1" smtClean="0"/>
              <a:t>you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next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month</a:t>
            </a:r>
            <a:r>
              <a:rPr lang="de-DE" altLang="de-DE" sz="2000" dirty="0" smtClean="0"/>
              <a:t>: </a:t>
            </a:r>
            <a:r>
              <a:rPr lang="de-DE" altLang="de-DE" sz="2000" b="1" dirty="0" smtClean="0"/>
              <a:t>6th June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>Next </a:t>
            </a:r>
            <a:r>
              <a:rPr lang="de-DE" altLang="de-DE" sz="2000" dirty="0" err="1" smtClean="0"/>
              <a:t>topic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b="1" dirty="0" smtClean="0"/>
              <a:t>The </a:t>
            </a:r>
            <a:r>
              <a:rPr lang="de-DE" altLang="de-DE" sz="2000" b="1" dirty="0" err="1"/>
              <a:t>alpha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omega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of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preparing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cells</a:t>
            </a:r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for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flow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cytometry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endParaRPr lang="de-DE" altLang="de-DE" sz="2000" dirty="0"/>
          </a:p>
        </p:txBody>
      </p:sp>
      <p:sp>
        <p:nvSpPr>
          <p:cNvPr id="91139" name="Rectangle 18"/>
          <p:cNvSpPr>
            <a:spLocks noGrp="1" noChangeArrowheads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dirty="0"/>
              <a:t>Core Facility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Cell</a:t>
            </a:r>
            <a:r>
              <a:rPr lang="de-DE" altLang="de-DE" dirty="0"/>
              <a:t> </a:t>
            </a:r>
            <a:r>
              <a:rPr lang="de-DE" altLang="de-DE" dirty="0" err="1"/>
              <a:t>sorting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Cell</a:t>
            </a:r>
            <a:r>
              <a:rPr lang="de-DE" altLang="de-DE" dirty="0"/>
              <a:t> Analysis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1"/>
          <p:cNvSpPr>
            <a:spLocks noChangeArrowheads="1"/>
          </p:cNvSpPr>
          <p:nvPr/>
        </p:nvSpPr>
        <p:spPr bwMode="auto">
          <a:xfrm>
            <a:off x="2857500" y="2967568"/>
            <a:ext cx="3429000" cy="8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latin typeface="Verdana" panose="020B060403050404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latin typeface="Verdana" panose="020B060403050404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de-DE" altLang="de-DE" sz="1800">
              <a:latin typeface="Verdana" panose="020B0604030504040204" pitchFamily="34" charset="0"/>
            </a:endParaRPr>
          </a:p>
        </p:txBody>
      </p:sp>
      <p:grpSp>
        <p:nvGrpSpPr>
          <p:cNvPr id="27651" name="Group 15"/>
          <p:cNvGrpSpPr>
            <a:grpSpLocks/>
          </p:cNvGrpSpPr>
          <p:nvPr/>
        </p:nvGrpSpPr>
        <p:grpSpPr bwMode="auto">
          <a:xfrm>
            <a:off x="119063" y="1175478"/>
            <a:ext cx="8926512" cy="5615675"/>
            <a:chOff x="68" y="893"/>
            <a:chExt cx="5623" cy="3355"/>
          </a:xfrm>
        </p:grpSpPr>
        <p:sp>
          <p:nvSpPr>
            <p:cNvPr id="27654" name="Rectangle 7"/>
            <p:cNvSpPr>
              <a:spLocks noChangeArrowheads="1"/>
            </p:cNvSpPr>
            <p:nvPr/>
          </p:nvSpPr>
          <p:spPr bwMode="auto">
            <a:xfrm>
              <a:off x="68" y="2559"/>
              <a:ext cx="116" cy="2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de-DE" altLang="de-DE" sz="1800">
                <a:cs typeface="Arial" panose="020B0604020202020204" pitchFamily="34" charset="0"/>
              </a:endParaRPr>
            </a:p>
          </p:txBody>
        </p:sp>
        <p:pic>
          <p:nvPicPr>
            <p:cNvPr id="27655" name="Picture 8" descr="ppt_bildmarke_tit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088"/>
              <a:ext cx="5623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Rectangle 14"/>
            <p:cNvSpPr>
              <a:spLocks noChangeArrowheads="1"/>
            </p:cNvSpPr>
            <p:nvPr/>
          </p:nvSpPr>
          <p:spPr bwMode="auto">
            <a:xfrm>
              <a:off x="68" y="893"/>
              <a:ext cx="5622" cy="221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5000"/>
                </a:spcBef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de-DE" altLang="de-DE" sz="1800">
                <a:cs typeface="Arial" panose="020B0604020202020204" pitchFamily="34" charset="0"/>
              </a:endParaRPr>
            </a:p>
          </p:txBody>
        </p:sp>
      </p:grpSp>
      <p:sp>
        <p:nvSpPr>
          <p:cNvPr id="9" name="Foliennummernplatzhalter 4"/>
          <p:cNvSpPr txBox="1">
            <a:spLocks/>
          </p:cNvSpPr>
          <p:nvPr/>
        </p:nvSpPr>
        <p:spPr>
          <a:xfrm>
            <a:off x="241300" y="6361027"/>
            <a:ext cx="3887788" cy="28786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221823C-2CC6-49A9-B823-505A4178D2A6}" type="slidenum">
              <a:rPr lang="de-DE" altLang="de-DE" sz="1000" b="1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de-DE" altLang="de-DE" sz="10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6978" y="1710215"/>
            <a:ext cx="7772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 kern="0" dirty="0" smtClean="0">
                <a:solidFill>
                  <a:schemeClr val="bg1"/>
                </a:solidFill>
                <a:latin typeface="Arial,sans-serif"/>
              </a:rPr>
              <a:t>Webinar  4</a:t>
            </a:r>
          </a:p>
          <a:p>
            <a:pPr eaLnBrk="1" hangingPunct="1"/>
            <a:r>
              <a:rPr lang="en-US" altLang="de-DE" sz="2000" b="1" i="1" kern="0" dirty="0" smtClean="0">
                <a:solidFill>
                  <a:schemeClr val="bg1"/>
                </a:solidFill>
                <a:latin typeface="Arial,sans-serif"/>
              </a:rPr>
              <a:t>02.05.2023</a:t>
            </a:r>
            <a:endParaRPr lang="de-DE" altLang="de-DE" sz="3200" kern="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2216" y="4353984"/>
            <a:ext cx="7777163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55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625" indent="-212725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8556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985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1463" indent="-169863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85903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795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686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577" indent="-171446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3200" b="1" kern="0" dirty="0" smtClean="0">
                <a:solidFill>
                  <a:schemeClr val="bg1"/>
                </a:solidFill>
                <a:latin typeface="Arial,sans-serif"/>
              </a:rPr>
              <a:t>Compensation and </a:t>
            </a:r>
            <a:r>
              <a:rPr lang="en-US" sz="3200" b="1" kern="0" dirty="0" err="1" smtClean="0">
                <a:solidFill>
                  <a:schemeClr val="bg1"/>
                </a:solidFill>
                <a:latin typeface="Arial,sans-serif"/>
              </a:rPr>
              <a:t>unmixing</a:t>
            </a:r>
            <a:r>
              <a:rPr lang="en-US" sz="3200" b="1" kern="0" dirty="0" smtClean="0">
                <a:solidFill>
                  <a:schemeClr val="bg1"/>
                </a:solidFill>
                <a:latin typeface="Arial,sans-serif"/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de-DE" sz="3200" b="1" kern="0" dirty="0">
                <a:solidFill>
                  <a:schemeClr val="bg1"/>
                </a:solidFill>
                <a:latin typeface="Arial,sans-serif"/>
                <a:ea typeface="+mj-ea"/>
              </a:rPr>
              <a:t>D</a:t>
            </a:r>
            <a:r>
              <a:rPr lang="en-US" altLang="de-DE" sz="3000" b="1" kern="0" dirty="0" smtClean="0">
                <a:solidFill>
                  <a:srgbClr val="FFFFFF"/>
                </a:solidFill>
                <a:ea typeface="+mj-ea"/>
              </a:rPr>
              <a:t>iscover </a:t>
            </a:r>
            <a:r>
              <a:rPr lang="en-US" altLang="de-DE" sz="3000" b="1" kern="0" dirty="0">
                <a:solidFill>
                  <a:srgbClr val="FFFFFF"/>
                </a:solidFill>
                <a:ea typeface="+mj-ea"/>
              </a:rPr>
              <a:t>errors and correct them</a:t>
            </a:r>
            <a:br>
              <a:rPr lang="en-US" altLang="de-DE" sz="3000" b="1" kern="0" dirty="0">
                <a:solidFill>
                  <a:srgbClr val="FFFFFF"/>
                </a:solidFill>
                <a:ea typeface="+mj-ea"/>
              </a:rPr>
            </a:br>
            <a:r>
              <a:rPr lang="de-DE" altLang="de-DE" sz="3000" b="1" kern="0" dirty="0">
                <a:solidFill>
                  <a:srgbClr val="FFFFFF"/>
                </a:solidFill>
                <a:ea typeface="+mj-ea"/>
              </a:rPr>
              <a:t/>
            </a:r>
            <a:br>
              <a:rPr lang="de-DE" altLang="de-DE" sz="3000" b="1" kern="0" dirty="0">
                <a:solidFill>
                  <a:srgbClr val="FFFFFF"/>
                </a:solidFill>
                <a:ea typeface="+mj-ea"/>
              </a:rPr>
            </a:br>
            <a:r>
              <a:rPr lang="en-US" sz="2400" b="1" kern="0" dirty="0">
                <a:solidFill>
                  <a:schemeClr val="bg1"/>
                </a:solidFill>
                <a:latin typeface="Arial,sans-serif"/>
              </a:rPr>
              <a:t/>
            </a:r>
            <a:br>
              <a:rPr lang="en-US" sz="2400" b="1" kern="0" dirty="0">
                <a:solidFill>
                  <a:schemeClr val="bg1"/>
                </a:solidFill>
                <a:latin typeface="Arial,sans-serif"/>
              </a:rPr>
            </a:br>
            <a:endParaRPr lang="de-DE" altLang="de-DE" sz="3600" kern="0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6CA915B5-35D1-414F-A3BB-16774CA97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19994"/>
            <a:ext cx="2023531" cy="21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2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sorting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650" y="431800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kern="0" dirty="0"/>
              <a:t> </a:t>
            </a:r>
            <a:r>
              <a:rPr lang="de-DE" altLang="de-DE" sz="2000" b="1" kern="0" dirty="0" err="1" smtClean="0"/>
              <a:t>Everything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has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to</a:t>
            </a:r>
            <a:r>
              <a:rPr lang="de-DE" altLang="de-DE" sz="2000" b="1" kern="0" dirty="0" smtClean="0"/>
              <a:t> do </a:t>
            </a:r>
            <a:r>
              <a:rPr lang="de-DE" altLang="de-DE" sz="2000" b="1" kern="0" dirty="0" err="1" smtClean="0"/>
              <a:t>with</a:t>
            </a:r>
            <a:r>
              <a:rPr lang="de-DE" altLang="de-DE" sz="2000" b="1" kern="0" dirty="0" smtClean="0"/>
              <a:t> </a:t>
            </a:r>
            <a:r>
              <a:rPr lang="de-DE" altLang="de-DE" sz="2400" b="1" kern="0" dirty="0" err="1" smtClean="0"/>
              <a:t>spectral</a:t>
            </a:r>
            <a:r>
              <a:rPr lang="de-DE" altLang="de-DE" sz="2400" b="1" kern="0" dirty="0" smtClean="0"/>
              <a:t> </a:t>
            </a:r>
            <a:r>
              <a:rPr lang="de-DE" altLang="de-DE" sz="2400" b="1" kern="0" dirty="0" err="1" smtClean="0"/>
              <a:t>overlap</a:t>
            </a:r>
            <a:r>
              <a:rPr lang="de-DE" altLang="de-DE" sz="2000" b="1" kern="0" dirty="0" smtClean="0"/>
              <a:t>…</a:t>
            </a:r>
            <a:endParaRPr lang="de-DE" altLang="de-DE" sz="2000" b="1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755650" y="980728"/>
            <a:ext cx="828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600" dirty="0" err="1" smtClean="0"/>
              <a:t>Fluorescence</a:t>
            </a:r>
            <a:r>
              <a:rPr lang="de-DE" sz="1600" dirty="0" smtClean="0"/>
              <a:t> </a:t>
            </a:r>
            <a:r>
              <a:rPr lang="de-DE" sz="1600" dirty="0" err="1" smtClean="0"/>
              <a:t>dyes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NOT </a:t>
            </a:r>
            <a:r>
              <a:rPr lang="de-DE" sz="1600" dirty="0" err="1" smtClean="0"/>
              <a:t>excited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laser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do NOT </a:t>
            </a:r>
            <a:r>
              <a:rPr lang="de-DE" sz="1600" dirty="0" err="1" smtClean="0"/>
              <a:t>have</a:t>
            </a:r>
            <a:r>
              <a:rPr lang="de-DE" sz="1600" dirty="0" smtClean="0"/>
              <a:t> a sharp </a:t>
            </a:r>
            <a:r>
              <a:rPr lang="de-DE" sz="1600" dirty="0" err="1" smtClean="0"/>
              <a:t>emission</a:t>
            </a:r>
            <a:r>
              <a:rPr lang="de-DE" sz="1600" dirty="0" smtClean="0"/>
              <a:t> </a:t>
            </a:r>
            <a:r>
              <a:rPr lang="de-DE" sz="1600" dirty="0" err="1" smtClean="0"/>
              <a:t>peak</a:t>
            </a:r>
            <a:endParaRPr lang="de-DE" sz="1600" dirty="0" smtClean="0"/>
          </a:p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600" dirty="0" smtClean="0"/>
              <a:t>Emission </a:t>
            </a:r>
            <a:r>
              <a:rPr lang="de-DE" sz="1600" dirty="0" err="1" smtClean="0"/>
              <a:t>peaks</a:t>
            </a:r>
            <a:r>
              <a:rPr lang="de-DE" sz="1600" dirty="0" smtClean="0"/>
              <a:t> do </a:t>
            </a:r>
            <a:r>
              <a:rPr lang="de-DE" sz="1600" dirty="0" err="1" smtClean="0"/>
              <a:t>overlap</a:t>
            </a:r>
            <a:endParaRPr lang="de-DE" sz="1600" dirty="0" smtClean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C0F79EF-49E3-4467-B4EF-D7F29C277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3" t="20601" r="34250" b="6638"/>
          <a:stretch/>
        </p:blipFill>
        <p:spPr>
          <a:xfrm>
            <a:off x="251520" y="2780393"/>
            <a:ext cx="7308230" cy="342187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647068CA-62A8-443A-9399-C50489D7C866}"/>
              </a:ext>
            </a:extLst>
          </p:cNvPr>
          <p:cNvSpPr txBox="1"/>
          <p:nvPr/>
        </p:nvSpPr>
        <p:spPr>
          <a:xfrm>
            <a:off x="249162" y="6021868"/>
            <a:ext cx="85837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https://www.miltenyibiotec.com/DE-en/resources/macs-academy/on-demand-webinars-and-tutorials.html#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6A7335E-1E99-417E-A7D0-6E26F4452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14643" b="62201"/>
          <a:stretch/>
        </p:blipFill>
        <p:spPr>
          <a:xfrm>
            <a:off x="3635896" y="2624336"/>
            <a:ext cx="5197006" cy="2993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D6A7335E-1E99-417E-A7D0-6E26F4452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14643" b="62201"/>
          <a:stretch/>
        </p:blipFill>
        <p:spPr>
          <a:xfrm>
            <a:off x="1907704" y="3747560"/>
            <a:ext cx="5197006" cy="2993808"/>
          </a:xfrm>
          <a:prstGeom prst="rect">
            <a:avLst/>
          </a:prstGeom>
        </p:spPr>
      </p:pic>
      <p:sp>
        <p:nvSpPr>
          <p:cNvPr id="76801" name="Rectangle 18"/>
          <p:cNvSpPr txBox="1">
            <a:spLocks noChangeArrowheads="1"/>
          </p:cNvSpPr>
          <p:nvPr/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altLang="de-DE" sz="1000" dirty="0">
                <a:solidFill>
                  <a:srgbClr val="FFFFFF"/>
                </a:solidFill>
              </a:rPr>
              <a:t>Core Facility </a:t>
            </a:r>
            <a:r>
              <a:rPr lang="de-DE" altLang="de-DE" sz="1000" dirty="0" err="1">
                <a:solidFill>
                  <a:srgbClr val="FFFFFF"/>
                </a:solidFill>
              </a:rPr>
              <a:t>for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sorting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and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Cell</a:t>
            </a:r>
            <a:r>
              <a:rPr lang="de-DE" altLang="de-DE" sz="1000" dirty="0">
                <a:solidFill>
                  <a:srgbClr val="FFFFFF"/>
                </a:solidFill>
              </a:rPr>
              <a:t> </a:t>
            </a:r>
            <a:r>
              <a:rPr lang="de-DE" altLang="de-DE" sz="1000" dirty="0" err="1">
                <a:solidFill>
                  <a:srgbClr val="FFFFFF"/>
                </a:solidFill>
              </a:rPr>
              <a:t>analysis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650" y="431800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kern="0" dirty="0"/>
              <a:t> </a:t>
            </a:r>
            <a:r>
              <a:rPr lang="de-DE" altLang="de-DE" sz="2000" b="1" kern="0" dirty="0" err="1" smtClean="0"/>
              <a:t>How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to</a:t>
            </a:r>
            <a:r>
              <a:rPr lang="de-DE" altLang="de-DE" sz="2000" b="1" kern="0" dirty="0" smtClean="0"/>
              <a:t> </a:t>
            </a:r>
            <a:r>
              <a:rPr lang="de-DE" altLang="de-DE" sz="2400" b="1" kern="0" dirty="0" err="1" smtClean="0"/>
              <a:t>correct</a:t>
            </a:r>
            <a:r>
              <a:rPr lang="de-DE" altLang="de-DE" sz="2400" b="1" kern="0" dirty="0" smtClean="0"/>
              <a:t> </a:t>
            </a:r>
            <a:r>
              <a:rPr lang="de-DE" altLang="de-DE" sz="2000" b="1" kern="0" dirty="0" err="1" smtClean="0"/>
              <a:t>for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spectral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overlap</a:t>
            </a:r>
            <a:r>
              <a:rPr lang="de-DE" altLang="de-DE" sz="2000" b="1" kern="0" dirty="0" smtClean="0"/>
              <a:t>…</a:t>
            </a:r>
            <a:endParaRPr lang="de-DE" altLang="de-DE" sz="2000" b="1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755650" y="980728"/>
            <a:ext cx="8136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600" dirty="0" err="1" smtClean="0"/>
              <a:t>Compensation</a:t>
            </a:r>
            <a:endParaRPr lang="de-DE" sz="1600" dirty="0"/>
          </a:p>
          <a:p>
            <a:pPr marL="742950" lvl="1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600" dirty="0" err="1" smtClean="0"/>
              <a:t>process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correct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spectral</a:t>
            </a:r>
            <a:r>
              <a:rPr lang="de-DE" sz="1600" dirty="0"/>
              <a:t> </a:t>
            </a:r>
            <a:r>
              <a:rPr lang="de-DE" sz="1600" dirty="0" err="1"/>
              <a:t>spillover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 smtClean="0"/>
              <a:t>fluorescence</a:t>
            </a:r>
            <a:r>
              <a:rPr lang="de-DE" sz="1600" dirty="0" smtClean="0"/>
              <a:t> </a:t>
            </a:r>
            <a:r>
              <a:rPr lang="de-DE" sz="1600" dirty="0" err="1" smtClean="0"/>
              <a:t>dye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neighbouring</a:t>
            </a:r>
            <a:r>
              <a:rPr lang="de-DE" sz="1600" dirty="0" smtClean="0"/>
              <a:t> </a:t>
            </a:r>
            <a:r>
              <a:rPr lang="de-DE" sz="1600" dirty="0" err="1" smtClean="0"/>
              <a:t>detection</a:t>
            </a:r>
            <a:r>
              <a:rPr lang="de-DE" sz="1600" dirty="0" smtClean="0"/>
              <a:t> </a:t>
            </a:r>
            <a:r>
              <a:rPr lang="de-DE" sz="1600" dirty="0" err="1" smtClean="0"/>
              <a:t>channels</a:t>
            </a:r>
            <a:endParaRPr lang="de-DE" sz="1600" dirty="0" smtClean="0"/>
          </a:p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600" dirty="0" err="1" smtClean="0">
                <a:sym typeface="Wingdings" panose="05000000000000000000" pitchFamily="2" charset="2"/>
              </a:rPr>
              <a:t>Unmixing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calculates </a:t>
            </a:r>
            <a:r>
              <a:rPr lang="en-US" sz="1600" dirty="0"/>
              <a:t>the contribution of each </a:t>
            </a:r>
            <a:r>
              <a:rPr lang="en-US" sz="1600" dirty="0" smtClean="0"/>
              <a:t>known fluorophore’s </a:t>
            </a:r>
            <a:r>
              <a:rPr lang="en-US" sz="1600" dirty="0"/>
              <a:t>spectra to the total collected emission signal 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600" dirty="0" err="1" smtClean="0"/>
              <a:t>Empirically</a:t>
            </a:r>
            <a:r>
              <a:rPr lang="de-DE" sz="1600" dirty="0" smtClean="0"/>
              <a:t> </a:t>
            </a:r>
            <a:r>
              <a:rPr lang="de-DE" sz="1600" dirty="0" err="1"/>
              <a:t>calculated</a:t>
            </a:r>
            <a:r>
              <a:rPr lang="de-DE" sz="1600" dirty="0"/>
              <a:t> from </a:t>
            </a:r>
            <a:r>
              <a:rPr lang="de-DE" sz="1600" dirty="0" err="1"/>
              <a:t>single</a:t>
            </a:r>
            <a:r>
              <a:rPr lang="de-DE" sz="1600" dirty="0"/>
              <a:t> </a:t>
            </a:r>
            <a:r>
              <a:rPr lang="de-DE" sz="1600" dirty="0" err="1"/>
              <a:t>stain</a:t>
            </a:r>
            <a:r>
              <a:rPr lang="de-DE" sz="1600" dirty="0"/>
              <a:t> </a:t>
            </a:r>
            <a:r>
              <a:rPr lang="de-DE" sz="1600" dirty="0" err="1"/>
              <a:t>controls</a:t>
            </a:r>
            <a:r>
              <a:rPr lang="de-DE" sz="1600" dirty="0"/>
              <a:t> in </a:t>
            </a:r>
            <a:r>
              <a:rPr lang="de-DE" sz="1600" dirty="0" smtClean="0"/>
              <a:t>multi-color </a:t>
            </a:r>
            <a:r>
              <a:rPr lang="de-DE" sz="1600" dirty="0" err="1"/>
              <a:t>experiments</a:t>
            </a:r>
            <a:endParaRPr lang="de-DE" sz="1600" dirty="0"/>
          </a:p>
        </p:txBody>
      </p:sp>
      <p:sp>
        <p:nvSpPr>
          <p:cNvPr id="4" name="Freihandform 3"/>
          <p:cNvSpPr/>
          <p:nvPr/>
        </p:nvSpPr>
        <p:spPr bwMode="auto">
          <a:xfrm>
            <a:off x="3424690" y="5343578"/>
            <a:ext cx="1552754" cy="622954"/>
          </a:xfrm>
          <a:custGeom>
            <a:avLst/>
            <a:gdLst>
              <a:gd name="connsiteX0" fmla="*/ 0 w 1552754"/>
              <a:gd name="connsiteY0" fmla="*/ 545316 h 622954"/>
              <a:gd name="connsiteX1" fmla="*/ 43132 w 1552754"/>
              <a:gd name="connsiteY1" fmla="*/ 528063 h 622954"/>
              <a:gd name="connsiteX2" fmla="*/ 69011 w 1552754"/>
              <a:gd name="connsiteY2" fmla="*/ 519437 h 622954"/>
              <a:gd name="connsiteX3" fmla="*/ 129396 w 1552754"/>
              <a:gd name="connsiteY3" fmla="*/ 493557 h 622954"/>
              <a:gd name="connsiteX4" fmla="*/ 207034 w 1552754"/>
              <a:gd name="connsiteY4" fmla="*/ 415920 h 622954"/>
              <a:gd name="connsiteX5" fmla="*/ 232913 w 1552754"/>
              <a:gd name="connsiteY5" fmla="*/ 390040 h 622954"/>
              <a:gd name="connsiteX6" fmla="*/ 267419 w 1552754"/>
              <a:gd name="connsiteY6" fmla="*/ 338282 h 622954"/>
              <a:gd name="connsiteX7" fmla="*/ 276045 w 1552754"/>
              <a:gd name="connsiteY7" fmla="*/ 1852 h 622954"/>
              <a:gd name="connsiteX8" fmla="*/ 284671 w 1552754"/>
              <a:gd name="connsiteY8" fmla="*/ 27731 h 622954"/>
              <a:gd name="connsiteX9" fmla="*/ 301924 w 1552754"/>
              <a:gd name="connsiteY9" fmla="*/ 53610 h 622954"/>
              <a:gd name="connsiteX10" fmla="*/ 310551 w 1552754"/>
              <a:gd name="connsiteY10" fmla="*/ 79489 h 622954"/>
              <a:gd name="connsiteX11" fmla="*/ 336430 w 1552754"/>
              <a:gd name="connsiteY11" fmla="*/ 96742 h 622954"/>
              <a:gd name="connsiteX12" fmla="*/ 370936 w 1552754"/>
              <a:gd name="connsiteY12" fmla="*/ 131248 h 622954"/>
              <a:gd name="connsiteX13" fmla="*/ 457200 w 1552754"/>
              <a:gd name="connsiteY13" fmla="*/ 200259 h 622954"/>
              <a:gd name="connsiteX14" fmla="*/ 491705 w 1552754"/>
              <a:gd name="connsiteY14" fmla="*/ 217512 h 622954"/>
              <a:gd name="connsiteX15" fmla="*/ 526211 w 1552754"/>
              <a:gd name="connsiteY15" fmla="*/ 243391 h 622954"/>
              <a:gd name="connsiteX16" fmla="*/ 586596 w 1552754"/>
              <a:gd name="connsiteY16" fmla="*/ 277897 h 622954"/>
              <a:gd name="connsiteX17" fmla="*/ 638354 w 1552754"/>
              <a:gd name="connsiteY17" fmla="*/ 303776 h 622954"/>
              <a:gd name="connsiteX18" fmla="*/ 724619 w 1552754"/>
              <a:gd name="connsiteY18" fmla="*/ 364161 h 622954"/>
              <a:gd name="connsiteX19" fmla="*/ 750498 w 1552754"/>
              <a:gd name="connsiteY19" fmla="*/ 390040 h 622954"/>
              <a:gd name="connsiteX20" fmla="*/ 802256 w 1552754"/>
              <a:gd name="connsiteY20" fmla="*/ 415920 h 622954"/>
              <a:gd name="connsiteX21" fmla="*/ 897147 w 1552754"/>
              <a:gd name="connsiteY21" fmla="*/ 484931 h 622954"/>
              <a:gd name="connsiteX22" fmla="*/ 948905 w 1552754"/>
              <a:gd name="connsiteY22" fmla="*/ 510810 h 622954"/>
              <a:gd name="connsiteX23" fmla="*/ 992037 w 1552754"/>
              <a:gd name="connsiteY23" fmla="*/ 545316 h 622954"/>
              <a:gd name="connsiteX24" fmla="*/ 1026543 w 1552754"/>
              <a:gd name="connsiteY24" fmla="*/ 562569 h 622954"/>
              <a:gd name="connsiteX25" fmla="*/ 1052422 w 1552754"/>
              <a:gd name="connsiteY25" fmla="*/ 579822 h 622954"/>
              <a:gd name="connsiteX26" fmla="*/ 1086928 w 1552754"/>
              <a:gd name="connsiteY26" fmla="*/ 597074 h 622954"/>
              <a:gd name="connsiteX27" fmla="*/ 1112807 w 1552754"/>
              <a:gd name="connsiteY27" fmla="*/ 614327 h 622954"/>
              <a:gd name="connsiteX28" fmla="*/ 1138686 w 1552754"/>
              <a:gd name="connsiteY28" fmla="*/ 622954 h 622954"/>
              <a:gd name="connsiteX29" fmla="*/ 1216324 w 1552754"/>
              <a:gd name="connsiteY29" fmla="*/ 605701 h 622954"/>
              <a:gd name="connsiteX30" fmla="*/ 1259456 w 1552754"/>
              <a:gd name="connsiteY30" fmla="*/ 597074 h 622954"/>
              <a:gd name="connsiteX31" fmla="*/ 1311215 w 1552754"/>
              <a:gd name="connsiteY31" fmla="*/ 579822 h 622954"/>
              <a:gd name="connsiteX32" fmla="*/ 1552754 w 1552754"/>
              <a:gd name="connsiteY32" fmla="*/ 579822 h 62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52754" h="622954">
                <a:moveTo>
                  <a:pt x="0" y="545316"/>
                </a:moveTo>
                <a:cubicBezTo>
                  <a:pt x="14377" y="539565"/>
                  <a:pt x="28633" y="533500"/>
                  <a:pt x="43132" y="528063"/>
                </a:cubicBezTo>
                <a:cubicBezTo>
                  <a:pt x="51646" y="524870"/>
                  <a:pt x="60653" y="523019"/>
                  <a:pt x="69011" y="519437"/>
                </a:cubicBezTo>
                <a:cubicBezTo>
                  <a:pt x="143642" y="487453"/>
                  <a:pt x="68696" y="513792"/>
                  <a:pt x="129396" y="493557"/>
                </a:cubicBezTo>
                <a:lnTo>
                  <a:pt x="207034" y="415920"/>
                </a:lnTo>
                <a:cubicBezTo>
                  <a:pt x="215661" y="407293"/>
                  <a:pt x="226146" y="400191"/>
                  <a:pt x="232913" y="390040"/>
                </a:cubicBezTo>
                <a:lnTo>
                  <a:pt x="267419" y="338282"/>
                </a:lnTo>
                <a:cubicBezTo>
                  <a:pt x="270294" y="226139"/>
                  <a:pt x="269823" y="113859"/>
                  <a:pt x="276045" y="1852"/>
                </a:cubicBezTo>
                <a:cubicBezTo>
                  <a:pt x="276549" y="-7227"/>
                  <a:pt x="280605" y="19598"/>
                  <a:pt x="284671" y="27731"/>
                </a:cubicBezTo>
                <a:cubicBezTo>
                  <a:pt x="289308" y="37004"/>
                  <a:pt x="297287" y="44337"/>
                  <a:pt x="301924" y="53610"/>
                </a:cubicBezTo>
                <a:cubicBezTo>
                  <a:pt x="305991" y="61743"/>
                  <a:pt x="304871" y="72389"/>
                  <a:pt x="310551" y="79489"/>
                </a:cubicBezTo>
                <a:cubicBezTo>
                  <a:pt x="317028" y="87585"/>
                  <a:pt x="328558" y="89995"/>
                  <a:pt x="336430" y="96742"/>
                </a:cubicBezTo>
                <a:cubicBezTo>
                  <a:pt x="348780" y="107328"/>
                  <a:pt x="358845" y="120366"/>
                  <a:pt x="370936" y="131248"/>
                </a:cubicBezTo>
                <a:cubicBezTo>
                  <a:pt x="381263" y="140543"/>
                  <a:pt x="438322" y="188460"/>
                  <a:pt x="457200" y="200259"/>
                </a:cubicBezTo>
                <a:cubicBezTo>
                  <a:pt x="468105" y="207074"/>
                  <a:pt x="480800" y="210697"/>
                  <a:pt x="491705" y="217512"/>
                </a:cubicBezTo>
                <a:cubicBezTo>
                  <a:pt x="503897" y="225132"/>
                  <a:pt x="514512" y="235034"/>
                  <a:pt x="526211" y="243391"/>
                </a:cubicBezTo>
                <a:cubicBezTo>
                  <a:pt x="568250" y="273419"/>
                  <a:pt x="536044" y="249010"/>
                  <a:pt x="586596" y="277897"/>
                </a:cubicBezTo>
                <a:cubicBezTo>
                  <a:pt x="633419" y="304653"/>
                  <a:pt x="590906" y="287961"/>
                  <a:pt x="638354" y="303776"/>
                </a:cubicBezTo>
                <a:cubicBezTo>
                  <a:pt x="660621" y="318621"/>
                  <a:pt x="702268" y="345003"/>
                  <a:pt x="724619" y="364161"/>
                </a:cubicBezTo>
                <a:cubicBezTo>
                  <a:pt x="733882" y="372100"/>
                  <a:pt x="740347" y="383273"/>
                  <a:pt x="750498" y="390040"/>
                </a:cubicBezTo>
                <a:cubicBezTo>
                  <a:pt x="766548" y="400740"/>
                  <a:pt x="785594" y="406201"/>
                  <a:pt x="802256" y="415920"/>
                </a:cubicBezTo>
                <a:cubicBezTo>
                  <a:pt x="970103" y="513831"/>
                  <a:pt x="748346" y="390239"/>
                  <a:pt x="897147" y="484931"/>
                </a:cubicBezTo>
                <a:cubicBezTo>
                  <a:pt x="913420" y="495287"/>
                  <a:pt x="932632" y="500454"/>
                  <a:pt x="948905" y="510810"/>
                </a:cubicBezTo>
                <a:cubicBezTo>
                  <a:pt x="964439" y="520695"/>
                  <a:pt x="976717" y="535103"/>
                  <a:pt x="992037" y="545316"/>
                </a:cubicBezTo>
                <a:cubicBezTo>
                  <a:pt x="1002737" y="552449"/>
                  <a:pt x="1015378" y="556189"/>
                  <a:pt x="1026543" y="562569"/>
                </a:cubicBezTo>
                <a:cubicBezTo>
                  <a:pt x="1035545" y="567713"/>
                  <a:pt x="1043420" y="574678"/>
                  <a:pt x="1052422" y="579822"/>
                </a:cubicBezTo>
                <a:cubicBezTo>
                  <a:pt x="1063587" y="586202"/>
                  <a:pt x="1075763" y="590694"/>
                  <a:pt x="1086928" y="597074"/>
                </a:cubicBezTo>
                <a:cubicBezTo>
                  <a:pt x="1095930" y="602218"/>
                  <a:pt x="1103534" y="609690"/>
                  <a:pt x="1112807" y="614327"/>
                </a:cubicBezTo>
                <a:cubicBezTo>
                  <a:pt x="1120940" y="618394"/>
                  <a:pt x="1130060" y="620078"/>
                  <a:pt x="1138686" y="622954"/>
                </a:cubicBezTo>
                <a:cubicBezTo>
                  <a:pt x="1281103" y="599216"/>
                  <a:pt x="1131384" y="626936"/>
                  <a:pt x="1216324" y="605701"/>
                </a:cubicBezTo>
                <a:cubicBezTo>
                  <a:pt x="1230548" y="602145"/>
                  <a:pt x="1245311" y="600932"/>
                  <a:pt x="1259456" y="597074"/>
                </a:cubicBezTo>
                <a:cubicBezTo>
                  <a:pt x="1277001" y="592289"/>
                  <a:pt x="1293029" y="579822"/>
                  <a:pt x="1311215" y="579822"/>
                </a:cubicBezTo>
                <a:lnTo>
                  <a:pt x="1552754" y="579822"/>
                </a:lnTo>
              </a:path>
            </a:pathLst>
          </a:custGeom>
          <a:noFill/>
          <a:ln w="38100" cap="flat" cmpd="sng" algn="ctr">
            <a:solidFill>
              <a:srgbClr val="A1003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>
            <a:off x="3700732" y="5443221"/>
            <a:ext cx="1966823" cy="577970"/>
          </a:xfrm>
          <a:custGeom>
            <a:avLst/>
            <a:gdLst>
              <a:gd name="connsiteX0" fmla="*/ 0 w 1966823"/>
              <a:gd name="connsiteY0" fmla="*/ 465827 h 577970"/>
              <a:gd name="connsiteX1" fmla="*/ 86264 w 1966823"/>
              <a:gd name="connsiteY1" fmla="*/ 448574 h 577970"/>
              <a:gd name="connsiteX2" fmla="*/ 112143 w 1966823"/>
              <a:gd name="connsiteY2" fmla="*/ 439948 h 577970"/>
              <a:gd name="connsiteX3" fmla="*/ 155276 w 1966823"/>
              <a:gd name="connsiteY3" fmla="*/ 431321 h 577970"/>
              <a:gd name="connsiteX4" fmla="*/ 232913 w 1966823"/>
              <a:gd name="connsiteY4" fmla="*/ 396816 h 577970"/>
              <a:gd name="connsiteX5" fmla="*/ 258793 w 1966823"/>
              <a:gd name="connsiteY5" fmla="*/ 388189 h 577970"/>
              <a:gd name="connsiteX6" fmla="*/ 310551 w 1966823"/>
              <a:gd name="connsiteY6" fmla="*/ 362310 h 577970"/>
              <a:gd name="connsiteX7" fmla="*/ 379562 w 1966823"/>
              <a:gd name="connsiteY7" fmla="*/ 293299 h 577970"/>
              <a:gd name="connsiteX8" fmla="*/ 439947 w 1966823"/>
              <a:gd name="connsiteY8" fmla="*/ 207034 h 577970"/>
              <a:gd name="connsiteX9" fmla="*/ 491706 w 1966823"/>
              <a:gd name="connsiteY9" fmla="*/ 129397 h 577970"/>
              <a:gd name="connsiteX10" fmla="*/ 508959 w 1966823"/>
              <a:gd name="connsiteY10" fmla="*/ 103517 h 577970"/>
              <a:gd name="connsiteX11" fmla="*/ 534838 w 1966823"/>
              <a:gd name="connsiteY11" fmla="*/ 51759 h 577970"/>
              <a:gd name="connsiteX12" fmla="*/ 560717 w 1966823"/>
              <a:gd name="connsiteY12" fmla="*/ 0 h 577970"/>
              <a:gd name="connsiteX13" fmla="*/ 595223 w 1966823"/>
              <a:gd name="connsiteY13" fmla="*/ 43133 h 577970"/>
              <a:gd name="connsiteX14" fmla="*/ 646981 w 1966823"/>
              <a:gd name="connsiteY14" fmla="*/ 86265 h 577970"/>
              <a:gd name="connsiteX15" fmla="*/ 698740 w 1966823"/>
              <a:gd name="connsiteY15" fmla="*/ 138023 h 577970"/>
              <a:gd name="connsiteX16" fmla="*/ 759125 w 1966823"/>
              <a:gd name="connsiteY16" fmla="*/ 172529 h 577970"/>
              <a:gd name="connsiteX17" fmla="*/ 785004 w 1966823"/>
              <a:gd name="connsiteY17" fmla="*/ 181155 h 577970"/>
              <a:gd name="connsiteX18" fmla="*/ 854015 w 1966823"/>
              <a:gd name="connsiteY18" fmla="*/ 207034 h 577970"/>
              <a:gd name="connsiteX19" fmla="*/ 879894 w 1966823"/>
              <a:gd name="connsiteY19" fmla="*/ 215661 h 577970"/>
              <a:gd name="connsiteX20" fmla="*/ 957532 w 1966823"/>
              <a:gd name="connsiteY20" fmla="*/ 224287 h 577970"/>
              <a:gd name="connsiteX21" fmla="*/ 1035170 w 1966823"/>
              <a:gd name="connsiteY21" fmla="*/ 267419 h 577970"/>
              <a:gd name="connsiteX22" fmla="*/ 1061049 w 1966823"/>
              <a:gd name="connsiteY22" fmla="*/ 284672 h 577970"/>
              <a:gd name="connsiteX23" fmla="*/ 1086928 w 1966823"/>
              <a:gd name="connsiteY23" fmla="*/ 310551 h 577970"/>
              <a:gd name="connsiteX24" fmla="*/ 1112808 w 1966823"/>
              <a:gd name="connsiteY24" fmla="*/ 319178 h 577970"/>
              <a:gd name="connsiteX25" fmla="*/ 1164566 w 1966823"/>
              <a:gd name="connsiteY25" fmla="*/ 353683 h 577970"/>
              <a:gd name="connsiteX26" fmla="*/ 1190445 w 1966823"/>
              <a:gd name="connsiteY26" fmla="*/ 362310 h 577970"/>
              <a:gd name="connsiteX27" fmla="*/ 1250830 w 1966823"/>
              <a:gd name="connsiteY27" fmla="*/ 388189 h 577970"/>
              <a:gd name="connsiteX28" fmla="*/ 1276710 w 1966823"/>
              <a:gd name="connsiteY28" fmla="*/ 405442 h 577970"/>
              <a:gd name="connsiteX29" fmla="*/ 1302589 w 1966823"/>
              <a:gd name="connsiteY29" fmla="*/ 414068 h 577970"/>
              <a:gd name="connsiteX30" fmla="*/ 1328468 w 1966823"/>
              <a:gd name="connsiteY30" fmla="*/ 439948 h 577970"/>
              <a:gd name="connsiteX31" fmla="*/ 1362974 w 1966823"/>
              <a:gd name="connsiteY31" fmla="*/ 457200 h 577970"/>
              <a:gd name="connsiteX32" fmla="*/ 1457864 w 1966823"/>
              <a:gd name="connsiteY32" fmla="*/ 517585 h 577970"/>
              <a:gd name="connsiteX33" fmla="*/ 1518249 w 1966823"/>
              <a:gd name="connsiteY33" fmla="*/ 543465 h 577970"/>
              <a:gd name="connsiteX34" fmla="*/ 1544128 w 1966823"/>
              <a:gd name="connsiteY34" fmla="*/ 560717 h 577970"/>
              <a:gd name="connsiteX35" fmla="*/ 1630393 w 1966823"/>
              <a:gd name="connsiteY35" fmla="*/ 577970 h 577970"/>
              <a:gd name="connsiteX36" fmla="*/ 1682151 w 1966823"/>
              <a:gd name="connsiteY36" fmla="*/ 569344 h 577970"/>
              <a:gd name="connsiteX37" fmla="*/ 1725283 w 1966823"/>
              <a:gd name="connsiteY37" fmla="*/ 526212 h 577970"/>
              <a:gd name="connsiteX38" fmla="*/ 1751162 w 1966823"/>
              <a:gd name="connsiteY38" fmla="*/ 508959 h 577970"/>
              <a:gd name="connsiteX39" fmla="*/ 1863306 w 1966823"/>
              <a:gd name="connsiteY39" fmla="*/ 491706 h 577970"/>
              <a:gd name="connsiteX40" fmla="*/ 1966823 w 1966823"/>
              <a:gd name="connsiteY40" fmla="*/ 474453 h 5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66823" h="577970">
                <a:moveTo>
                  <a:pt x="0" y="465827"/>
                </a:moveTo>
                <a:cubicBezTo>
                  <a:pt x="28755" y="460076"/>
                  <a:pt x="57691" y="455168"/>
                  <a:pt x="86264" y="448574"/>
                </a:cubicBezTo>
                <a:cubicBezTo>
                  <a:pt x="95124" y="446529"/>
                  <a:pt x="103322" y="442153"/>
                  <a:pt x="112143" y="439948"/>
                </a:cubicBezTo>
                <a:cubicBezTo>
                  <a:pt x="126368" y="436392"/>
                  <a:pt x="140898" y="434197"/>
                  <a:pt x="155276" y="431321"/>
                </a:cubicBezTo>
                <a:cubicBezTo>
                  <a:pt x="196287" y="403980"/>
                  <a:pt x="171318" y="417347"/>
                  <a:pt x="232913" y="396816"/>
                </a:cubicBezTo>
                <a:cubicBezTo>
                  <a:pt x="241540" y="393940"/>
                  <a:pt x="251227" y="393233"/>
                  <a:pt x="258793" y="388189"/>
                </a:cubicBezTo>
                <a:cubicBezTo>
                  <a:pt x="292238" y="365892"/>
                  <a:pt x="274836" y="374214"/>
                  <a:pt x="310551" y="362310"/>
                </a:cubicBezTo>
                <a:cubicBezTo>
                  <a:pt x="333555" y="339306"/>
                  <a:pt x="360043" y="319324"/>
                  <a:pt x="379562" y="293299"/>
                </a:cubicBezTo>
                <a:cubicBezTo>
                  <a:pt x="417888" y="242199"/>
                  <a:pt x="397461" y="270764"/>
                  <a:pt x="439947" y="207034"/>
                </a:cubicBezTo>
                <a:lnTo>
                  <a:pt x="491706" y="129397"/>
                </a:lnTo>
                <a:lnTo>
                  <a:pt x="508959" y="103517"/>
                </a:lnTo>
                <a:cubicBezTo>
                  <a:pt x="530641" y="38470"/>
                  <a:pt x="501393" y="118648"/>
                  <a:pt x="534838" y="51759"/>
                </a:cubicBezTo>
                <a:cubicBezTo>
                  <a:pt x="570556" y="-19676"/>
                  <a:pt x="511268" y="74175"/>
                  <a:pt x="560717" y="0"/>
                </a:cubicBezTo>
                <a:cubicBezTo>
                  <a:pt x="618594" y="38585"/>
                  <a:pt x="561889" y="-6869"/>
                  <a:pt x="595223" y="43133"/>
                </a:cubicBezTo>
                <a:cubicBezTo>
                  <a:pt x="616677" y="75313"/>
                  <a:pt x="620943" y="63120"/>
                  <a:pt x="646981" y="86265"/>
                </a:cubicBezTo>
                <a:cubicBezTo>
                  <a:pt x="665217" y="102475"/>
                  <a:pt x="678439" y="124489"/>
                  <a:pt x="698740" y="138023"/>
                </a:cubicBezTo>
                <a:cubicBezTo>
                  <a:pt x="724730" y="155350"/>
                  <a:pt x="728480" y="159395"/>
                  <a:pt x="759125" y="172529"/>
                </a:cubicBezTo>
                <a:cubicBezTo>
                  <a:pt x="767483" y="176111"/>
                  <a:pt x="776646" y="177573"/>
                  <a:pt x="785004" y="181155"/>
                </a:cubicBezTo>
                <a:cubicBezTo>
                  <a:pt x="865418" y="215618"/>
                  <a:pt x="774486" y="184311"/>
                  <a:pt x="854015" y="207034"/>
                </a:cubicBezTo>
                <a:cubicBezTo>
                  <a:pt x="862758" y="209532"/>
                  <a:pt x="870925" y="214166"/>
                  <a:pt x="879894" y="215661"/>
                </a:cubicBezTo>
                <a:cubicBezTo>
                  <a:pt x="905578" y="219942"/>
                  <a:pt x="931653" y="221412"/>
                  <a:pt x="957532" y="224287"/>
                </a:cubicBezTo>
                <a:cubicBezTo>
                  <a:pt x="1003081" y="239471"/>
                  <a:pt x="975847" y="227871"/>
                  <a:pt x="1035170" y="267419"/>
                </a:cubicBezTo>
                <a:cubicBezTo>
                  <a:pt x="1043796" y="273170"/>
                  <a:pt x="1053718" y="277341"/>
                  <a:pt x="1061049" y="284672"/>
                </a:cubicBezTo>
                <a:cubicBezTo>
                  <a:pt x="1069675" y="293298"/>
                  <a:pt x="1076777" y="303784"/>
                  <a:pt x="1086928" y="310551"/>
                </a:cubicBezTo>
                <a:cubicBezTo>
                  <a:pt x="1094494" y="315595"/>
                  <a:pt x="1104859" y="314762"/>
                  <a:pt x="1112808" y="319178"/>
                </a:cubicBezTo>
                <a:cubicBezTo>
                  <a:pt x="1130934" y="329248"/>
                  <a:pt x="1146440" y="343613"/>
                  <a:pt x="1164566" y="353683"/>
                </a:cubicBezTo>
                <a:cubicBezTo>
                  <a:pt x="1172515" y="358099"/>
                  <a:pt x="1182312" y="358243"/>
                  <a:pt x="1190445" y="362310"/>
                </a:cubicBezTo>
                <a:cubicBezTo>
                  <a:pt x="1250014" y="392095"/>
                  <a:pt x="1179023" y="370238"/>
                  <a:pt x="1250830" y="388189"/>
                </a:cubicBezTo>
                <a:cubicBezTo>
                  <a:pt x="1259457" y="393940"/>
                  <a:pt x="1267437" y="400805"/>
                  <a:pt x="1276710" y="405442"/>
                </a:cubicBezTo>
                <a:cubicBezTo>
                  <a:pt x="1284843" y="409508"/>
                  <a:pt x="1295023" y="409024"/>
                  <a:pt x="1302589" y="414068"/>
                </a:cubicBezTo>
                <a:cubicBezTo>
                  <a:pt x="1312740" y="420835"/>
                  <a:pt x="1318541" y="432857"/>
                  <a:pt x="1328468" y="439948"/>
                </a:cubicBezTo>
                <a:cubicBezTo>
                  <a:pt x="1338932" y="447422"/>
                  <a:pt x="1351947" y="450584"/>
                  <a:pt x="1362974" y="457200"/>
                </a:cubicBezTo>
                <a:cubicBezTo>
                  <a:pt x="1397175" y="477721"/>
                  <a:pt x="1422429" y="499867"/>
                  <a:pt x="1457864" y="517585"/>
                </a:cubicBezTo>
                <a:cubicBezTo>
                  <a:pt x="1554654" y="565980"/>
                  <a:pt x="1392579" y="471655"/>
                  <a:pt x="1518249" y="543465"/>
                </a:cubicBezTo>
                <a:cubicBezTo>
                  <a:pt x="1527251" y="548609"/>
                  <a:pt x="1534599" y="556633"/>
                  <a:pt x="1544128" y="560717"/>
                </a:cubicBezTo>
                <a:cubicBezTo>
                  <a:pt x="1560511" y="567738"/>
                  <a:pt x="1618710" y="576023"/>
                  <a:pt x="1630393" y="577970"/>
                </a:cubicBezTo>
                <a:cubicBezTo>
                  <a:pt x="1647646" y="575095"/>
                  <a:pt x="1665558" y="574875"/>
                  <a:pt x="1682151" y="569344"/>
                </a:cubicBezTo>
                <a:cubicBezTo>
                  <a:pt x="1716655" y="557843"/>
                  <a:pt x="1702280" y="549215"/>
                  <a:pt x="1725283" y="526212"/>
                </a:cubicBezTo>
                <a:cubicBezTo>
                  <a:pt x="1732614" y="518881"/>
                  <a:pt x="1741633" y="513043"/>
                  <a:pt x="1751162" y="508959"/>
                </a:cubicBezTo>
                <a:cubicBezTo>
                  <a:pt x="1778533" y="497229"/>
                  <a:pt x="1845035" y="494591"/>
                  <a:pt x="1863306" y="491706"/>
                </a:cubicBezTo>
                <a:cubicBezTo>
                  <a:pt x="1979715" y="473325"/>
                  <a:pt x="1915440" y="474453"/>
                  <a:pt x="1966823" y="474453"/>
                </a:cubicBezTo>
              </a:path>
            </a:pathLst>
          </a:custGeom>
          <a:noFill/>
          <a:ln w="38100" cap="flat" cmpd="sng" algn="ctr">
            <a:solidFill>
              <a:srgbClr val="A1003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3916392" y="5598497"/>
            <a:ext cx="198633" cy="320890"/>
          </a:xfrm>
          <a:custGeom>
            <a:avLst/>
            <a:gdLst>
              <a:gd name="connsiteX0" fmla="*/ 0 w 198633"/>
              <a:gd name="connsiteY0" fmla="*/ 0 h 320890"/>
              <a:gd name="connsiteX1" fmla="*/ 8627 w 198633"/>
              <a:gd name="connsiteY1" fmla="*/ 310551 h 320890"/>
              <a:gd name="connsiteX2" fmla="*/ 17253 w 198633"/>
              <a:gd name="connsiteY2" fmla="*/ 155275 h 320890"/>
              <a:gd name="connsiteX3" fmla="*/ 25880 w 198633"/>
              <a:gd name="connsiteY3" fmla="*/ 94890 h 320890"/>
              <a:gd name="connsiteX4" fmla="*/ 43133 w 198633"/>
              <a:gd name="connsiteY4" fmla="*/ 189781 h 320890"/>
              <a:gd name="connsiteX5" fmla="*/ 51759 w 198633"/>
              <a:gd name="connsiteY5" fmla="*/ 241540 h 320890"/>
              <a:gd name="connsiteX6" fmla="*/ 60385 w 198633"/>
              <a:gd name="connsiteY6" fmla="*/ 215660 h 320890"/>
              <a:gd name="connsiteX7" fmla="*/ 43133 w 198633"/>
              <a:gd name="connsiteY7" fmla="*/ 60385 h 320890"/>
              <a:gd name="connsiteX8" fmla="*/ 51759 w 198633"/>
              <a:gd name="connsiteY8" fmla="*/ 25879 h 320890"/>
              <a:gd name="connsiteX9" fmla="*/ 60385 w 198633"/>
              <a:gd name="connsiteY9" fmla="*/ 77638 h 320890"/>
              <a:gd name="connsiteX10" fmla="*/ 77638 w 198633"/>
              <a:gd name="connsiteY10" fmla="*/ 181155 h 320890"/>
              <a:gd name="connsiteX11" fmla="*/ 94891 w 198633"/>
              <a:gd name="connsiteY11" fmla="*/ 232913 h 320890"/>
              <a:gd name="connsiteX12" fmla="*/ 103517 w 198633"/>
              <a:gd name="connsiteY12" fmla="*/ 258792 h 320890"/>
              <a:gd name="connsiteX13" fmla="*/ 112144 w 198633"/>
              <a:gd name="connsiteY13" fmla="*/ 129396 h 320890"/>
              <a:gd name="connsiteX14" fmla="*/ 120770 w 198633"/>
              <a:gd name="connsiteY14" fmla="*/ 155275 h 320890"/>
              <a:gd name="connsiteX15" fmla="*/ 138023 w 198633"/>
              <a:gd name="connsiteY15" fmla="*/ 284672 h 320890"/>
              <a:gd name="connsiteX16" fmla="*/ 146650 w 198633"/>
              <a:gd name="connsiteY16" fmla="*/ 189781 h 320890"/>
              <a:gd name="connsiteX17" fmla="*/ 163902 w 198633"/>
              <a:gd name="connsiteY17" fmla="*/ 138023 h 320890"/>
              <a:gd name="connsiteX18" fmla="*/ 189782 w 198633"/>
              <a:gd name="connsiteY18" fmla="*/ 146649 h 320890"/>
              <a:gd name="connsiteX19" fmla="*/ 189782 w 198633"/>
              <a:gd name="connsiteY19" fmla="*/ 241540 h 320890"/>
              <a:gd name="connsiteX20" fmla="*/ 172529 w 198633"/>
              <a:gd name="connsiteY20" fmla="*/ 293298 h 320890"/>
              <a:gd name="connsiteX21" fmla="*/ 138023 w 198633"/>
              <a:gd name="connsiteY21" fmla="*/ 86264 h 320890"/>
              <a:gd name="connsiteX22" fmla="*/ 94891 w 198633"/>
              <a:gd name="connsiteY22" fmla="*/ 51758 h 320890"/>
              <a:gd name="connsiteX23" fmla="*/ 25880 w 198633"/>
              <a:gd name="connsiteY23" fmla="*/ 34506 h 320890"/>
              <a:gd name="connsiteX24" fmla="*/ 8627 w 198633"/>
              <a:gd name="connsiteY24" fmla="*/ 69011 h 320890"/>
              <a:gd name="connsiteX25" fmla="*/ 120770 w 198633"/>
              <a:gd name="connsiteY25" fmla="*/ 301924 h 320890"/>
              <a:gd name="connsiteX26" fmla="*/ 163902 w 198633"/>
              <a:gd name="connsiteY26" fmla="*/ 301924 h 32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8633" h="320890">
                <a:moveTo>
                  <a:pt x="0" y="0"/>
                </a:moveTo>
                <a:cubicBezTo>
                  <a:pt x="2876" y="103517"/>
                  <a:pt x="-2809" y="207627"/>
                  <a:pt x="8627" y="310551"/>
                </a:cubicBezTo>
                <a:cubicBezTo>
                  <a:pt x="14352" y="362072"/>
                  <a:pt x="13119" y="206948"/>
                  <a:pt x="17253" y="155275"/>
                </a:cubicBezTo>
                <a:cubicBezTo>
                  <a:pt x="18874" y="135007"/>
                  <a:pt x="23004" y="115018"/>
                  <a:pt x="25880" y="94890"/>
                </a:cubicBezTo>
                <a:cubicBezTo>
                  <a:pt x="42793" y="145632"/>
                  <a:pt x="30940" y="104433"/>
                  <a:pt x="43133" y="189781"/>
                </a:cubicBezTo>
                <a:cubicBezTo>
                  <a:pt x="45607" y="207096"/>
                  <a:pt x="48884" y="224287"/>
                  <a:pt x="51759" y="241540"/>
                </a:cubicBezTo>
                <a:cubicBezTo>
                  <a:pt x="54634" y="232913"/>
                  <a:pt x="60385" y="224753"/>
                  <a:pt x="60385" y="215660"/>
                </a:cubicBezTo>
                <a:cubicBezTo>
                  <a:pt x="60385" y="155186"/>
                  <a:pt x="52360" y="115750"/>
                  <a:pt x="43133" y="60385"/>
                </a:cubicBezTo>
                <a:cubicBezTo>
                  <a:pt x="46008" y="48883"/>
                  <a:pt x="43376" y="17495"/>
                  <a:pt x="51759" y="25879"/>
                </a:cubicBezTo>
                <a:cubicBezTo>
                  <a:pt x="64127" y="38247"/>
                  <a:pt x="57911" y="60323"/>
                  <a:pt x="60385" y="77638"/>
                </a:cubicBezTo>
                <a:cubicBezTo>
                  <a:pt x="68168" y="132118"/>
                  <a:pt x="64573" y="137606"/>
                  <a:pt x="77638" y="181155"/>
                </a:cubicBezTo>
                <a:cubicBezTo>
                  <a:pt x="82864" y="198574"/>
                  <a:pt x="89140" y="215660"/>
                  <a:pt x="94891" y="232913"/>
                </a:cubicBezTo>
                <a:lnTo>
                  <a:pt x="103517" y="258792"/>
                </a:lnTo>
                <a:cubicBezTo>
                  <a:pt x="106393" y="215660"/>
                  <a:pt x="105037" y="172036"/>
                  <a:pt x="112144" y="129396"/>
                </a:cubicBezTo>
                <a:cubicBezTo>
                  <a:pt x="113639" y="120427"/>
                  <a:pt x="119484" y="146273"/>
                  <a:pt x="120770" y="155275"/>
                </a:cubicBezTo>
                <a:cubicBezTo>
                  <a:pt x="143404" y="313709"/>
                  <a:pt x="116867" y="200041"/>
                  <a:pt x="138023" y="284672"/>
                </a:cubicBezTo>
                <a:cubicBezTo>
                  <a:pt x="140899" y="253042"/>
                  <a:pt x="141130" y="221059"/>
                  <a:pt x="146650" y="189781"/>
                </a:cubicBezTo>
                <a:cubicBezTo>
                  <a:pt x="149810" y="171872"/>
                  <a:pt x="163902" y="138023"/>
                  <a:pt x="163902" y="138023"/>
                </a:cubicBezTo>
                <a:cubicBezTo>
                  <a:pt x="172529" y="140898"/>
                  <a:pt x="183352" y="140219"/>
                  <a:pt x="189782" y="146649"/>
                </a:cubicBezTo>
                <a:cubicBezTo>
                  <a:pt x="209120" y="165987"/>
                  <a:pt x="190914" y="236256"/>
                  <a:pt x="189782" y="241540"/>
                </a:cubicBezTo>
                <a:cubicBezTo>
                  <a:pt x="185972" y="259322"/>
                  <a:pt x="172529" y="293298"/>
                  <a:pt x="172529" y="293298"/>
                </a:cubicBezTo>
                <a:cubicBezTo>
                  <a:pt x="81717" y="263028"/>
                  <a:pt x="162562" y="298928"/>
                  <a:pt x="138023" y="86264"/>
                </a:cubicBezTo>
                <a:cubicBezTo>
                  <a:pt x="135057" y="60560"/>
                  <a:pt x="113651" y="56874"/>
                  <a:pt x="94891" y="51758"/>
                </a:cubicBezTo>
                <a:cubicBezTo>
                  <a:pt x="72015" y="45519"/>
                  <a:pt x="25880" y="34506"/>
                  <a:pt x="25880" y="34506"/>
                </a:cubicBezTo>
                <a:cubicBezTo>
                  <a:pt x="20129" y="46008"/>
                  <a:pt x="8627" y="56152"/>
                  <a:pt x="8627" y="69011"/>
                </a:cubicBezTo>
                <a:cubicBezTo>
                  <a:pt x="8627" y="312362"/>
                  <a:pt x="-40456" y="291848"/>
                  <a:pt x="120770" y="301924"/>
                </a:cubicBezTo>
                <a:cubicBezTo>
                  <a:pt x="135119" y="302821"/>
                  <a:pt x="149525" y="301924"/>
                  <a:pt x="163902" y="301924"/>
                </a:cubicBezTo>
              </a:path>
            </a:pathLst>
          </a:custGeom>
          <a:noFill/>
          <a:ln w="38100" cap="flat" cmpd="sng" algn="ctr">
            <a:solidFill>
              <a:srgbClr val="A1003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Freihandform 11"/>
          <p:cNvSpPr/>
          <p:nvPr/>
        </p:nvSpPr>
        <p:spPr bwMode="auto">
          <a:xfrm>
            <a:off x="5001431" y="5882084"/>
            <a:ext cx="217550" cy="26963"/>
          </a:xfrm>
          <a:custGeom>
            <a:avLst/>
            <a:gdLst>
              <a:gd name="connsiteX0" fmla="*/ 70901 w 217550"/>
              <a:gd name="connsiteY0" fmla="*/ 26963 h 26963"/>
              <a:gd name="connsiteX1" fmla="*/ 114033 w 217550"/>
              <a:gd name="connsiteY1" fmla="*/ 18337 h 26963"/>
              <a:gd name="connsiteX2" fmla="*/ 139912 w 217550"/>
              <a:gd name="connsiteY2" fmla="*/ 1084 h 26963"/>
              <a:gd name="connsiteX3" fmla="*/ 217550 w 217550"/>
              <a:gd name="connsiteY3" fmla="*/ 9710 h 26963"/>
              <a:gd name="connsiteX4" fmla="*/ 1890 w 217550"/>
              <a:gd name="connsiteY4" fmla="*/ 9710 h 26963"/>
              <a:gd name="connsiteX5" fmla="*/ 27769 w 217550"/>
              <a:gd name="connsiteY5" fmla="*/ 1084 h 26963"/>
              <a:gd name="connsiteX6" fmla="*/ 174418 w 217550"/>
              <a:gd name="connsiteY6" fmla="*/ 1084 h 2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50" h="26963">
                <a:moveTo>
                  <a:pt x="70901" y="26963"/>
                </a:moveTo>
                <a:cubicBezTo>
                  <a:pt x="85278" y="24088"/>
                  <a:pt x="100305" y="23485"/>
                  <a:pt x="114033" y="18337"/>
                </a:cubicBezTo>
                <a:cubicBezTo>
                  <a:pt x="123741" y="14697"/>
                  <a:pt x="129580" y="1945"/>
                  <a:pt x="139912" y="1084"/>
                </a:cubicBezTo>
                <a:cubicBezTo>
                  <a:pt x="165861" y="-1079"/>
                  <a:pt x="191671" y="6835"/>
                  <a:pt x="217550" y="9710"/>
                </a:cubicBezTo>
                <a:cubicBezTo>
                  <a:pt x="135489" y="37066"/>
                  <a:pt x="173639" y="27789"/>
                  <a:pt x="1890" y="9710"/>
                </a:cubicBezTo>
                <a:cubicBezTo>
                  <a:pt x="-7153" y="8758"/>
                  <a:pt x="18687" y="1538"/>
                  <a:pt x="27769" y="1084"/>
                </a:cubicBezTo>
                <a:cubicBezTo>
                  <a:pt x="76591" y="-1357"/>
                  <a:pt x="125535" y="1084"/>
                  <a:pt x="174418" y="1084"/>
                </a:cubicBezTo>
              </a:path>
            </a:pathLst>
          </a:custGeom>
          <a:noFill/>
          <a:ln w="38100" cap="flat" cmpd="sng" algn="ctr">
            <a:solidFill>
              <a:srgbClr val="A1003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646854" y="433860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A1003D"/>
                </a:solidFill>
              </a:rPr>
              <a:t>‚</a:t>
            </a:r>
            <a:r>
              <a:rPr lang="de-DE" sz="1200" dirty="0" err="1">
                <a:solidFill>
                  <a:srgbClr val="A1003D"/>
                </a:solidFill>
              </a:rPr>
              <a:t>f</a:t>
            </a:r>
            <a:r>
              <a:rPr lang="de-DE" sz="1200" dirty="0" err="1" smtClean="0">
                <a:solidFill>
                  <a:srgbClr val="A1003D"/>
                </a:solidFill>
              </a:rPr>
              <a:t>alse</a:t>
            </a:r>
            <a:r>
              <a:rPr lang="de-DE" sz="1200" dirty="0" smtClean="0">
                <a:solidFill>
                  <a:srgbClr val="A1003D"/>
                </a:solidFill>
              </a:rPr>
              <a:t>‘ </a:t>
            </a:r>
            <a:r>
              <a:rPr lang="de-DE" sz="1200" dirty="0" err="1" smtClean="0">
                <a:solidFill>
                  <a:srgbClr val="A1003D"/>
                </a:solidFill>
              </a:rPr>
              <a:t>signals</a:t>
            </a:r>
            <a:endParaRPr lang="de-DE" sz="1200" dirty="0">
              <a:solidFill>
                <a:srgbClr val="A10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0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DDF4C949-7DE8-4169-8E65-2B39236FC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47" r="33640"/>
          <a:stretch/>
        </p:blipFill>
        <p:spPr>
          <a:xfrm>
            <a:off x="164690" y="620688"/>
            <a:ext cx="8814619" cy="5052192"/>
          </a:xfr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EB63D50-777A-4125-9EC6-12E58DF721E6}"/>
              </a:ext>
            </a:extLst>
          </p:cNvPr>
          <p:cNvSpPr txBox="1"/>
          <p:nvPr/>
        </p:nvSpPr>
        <p:spPr>
          <a:xfrm>
            <a:off x="3995936" y="569459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https://www.miltenyibiotec.com/DE-en/resources/macs-academy/on-demand-webinars-and-tutorials.html#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-1" y="493638"/>
            <a:ext cx="9107211" cy="10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08050" y="584200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kern="0" dirty="0"/>
              <a:t> </a:t>
            </a:r>
            <a:r>
              <a:rPr lang="de-DE" altLang="de-DE" sz="2000" b="1" kern="0" dirty="0" err="1" smtClean="0"/>
              <a:t>Compensation</a:t>
            </a:r>
            <a:r>
              <a:rPr lang="de-DE" altLang="de-DE" sz="2000" b="1" kern="0" dirty="0" smtClean="0"/>
              <a:t>…</a:t>
            </a:r>
            <a:r>
              <a:rPr lang="de-DE" altLang="de-DE" sz="2000" b="1" kern="0" dirty="0" err="1" smtClean="0"/>
              <a:t>more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or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less</a:t>
            </a:r>
            <a:r>
              <a:rPr lang="de-DE" altLang="de-DE" sz="2000" b="1" kern="0" dirty="0" smtClean="0"/>
              <a:t>?</a:t>
            </a:r>
            <a:endParaRPr lang="de-DE" altLang="de-DE" sz="2000" b="1" kern="0" dirty="0"/>
          </a:p>
        </p:txBody>
      </p:sp>
      <p:sp>
        <p:nvSpPr>
          <p:cNvPr id="8" name="Rechteck 7"/>
          <p:cNvSpPr/>
          <p:nvPr/>
        </p:nvSpPr>
        <p:spPr bwMode="auto">
          <a:xfrm>
            <a:off x="-2008" y="5373216"/>
            <a:ext cx="9109219" cy="338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A183601-F9EA-44C4-B3EE-11FDC6FAA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r="33463"/>
          <a:stretch/>
        </p:blipFill>
        <p:spPr>
          <a:xfrm>
            <a:off x="0" y="1052736"/>
            <a:ext cx="9107211" cy="51628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340026EA-649A-4D39-8D10-56DAF8EE83AC}"/>
              </a:ext>
            </a:extLst>
          </p:cNvPr>
          <p:cNvSpPr txBox="1"/>
          <p:nvPr/>
        </p:nvSpPr>
        <p:spPr>
          <a:xfrm>
            <a:off x="107504" y="5865587"/>
            <a:ext cx="33045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https://www.miltenyibiotec.com/DE-en/resources/macs-academy/on-demand-webinars-and-tutorials.html#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84368" y="501317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spillover</a:t>
            </a:r>
            <a:endParaRPr lang="de-DE" dirty="0" smtClean="0"/>
          </a:p>
          <a:p>
            <a:r>
              <a:rPr lang="de-DE" dirty="0" err="1" smtClean="0"/>
              <a:t>spread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7092280" y="5409568"/>
            <a:ext cx="0" cy="360040"/>
          </a:xfrm>
          <a:prstGeom prst="straightConnector1">
            <a:avLst/>
          </a:prstGeom>
          <a:noFill/>
          <a:ln w="38100" cap="flat" cmpd="sng" algn="ctr">
            <a:solidFill>
              <a:srgbClr val="A1003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hteck 8"/>
          <p:cNvSpPr/>
          <p:nvPr/>
        </p:nvSpPr>
        <p:spPr bwMode="auto">
          <a:xfrm>
            <a:off x="0" y="834604"/>
            <a:ext cx="9107211" cy="1044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-2008" y="5877272"/>
            <a:ext cx="9109219" cy="338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08050" y="584200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kern="0" dirty="0"/>
              <a:t> </a:t>
            </a:r>
            <a:r>
              <a:rPr lang="de-DE" altLang="de-DE" sz="2000" b="1" kern="0" dirty="0" err="1" smtClean="0"/>
              <a:t>Compensation</a:t>
            </a:r>
            <a:r>
              <a:rPr lang="de-DE" altLang="de-DE" sz="2000" b="1" kern="0" dirty="0" smtClean="0"/>
              <a:t>…</a:t>
            </a:r>
            <a:r>
              <a:rPr lang="de-DE" altLang="de-DE" sz="2000" b="1" kern="0" dirty="0" err="1" smtClean="0"/>
              <a:t>more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or</a:t>
            </a:r>
            <a:r>
              <a:rPr lang="de-DE" altLang="de-DE" sz="2000" b="1" kern="0" dirty="0" smtClean="0"/>
              <a:t> </a:t>
            </a:r>
            <a:r>
              <a:rPr lang="de-DE" altLang="de-DE" sz="2000" b="1" kern="0" dirty="0" err="1" smtClean="0"/>
              <a:t>less</a:t>
            </a:r>
            <a:r>
              <a:rPr lang="de-DE" altLang="de-DE" sz="2000" b="1" kern="0" dirty="0" smtClean="0"/>
              <a:t>?</a:t>
            </a:r>
            <a:endParaRPr lang="de-DE" altLang="de-DE" sz="2000" b="1" kern="0" dirty="0"/>
          </a:p>
        </p:txBody>
      </p:sp>
    </p:spTree>
    <p:extLst>
      <p:ext uri="{BB962C8B-B14F-4D97-AF65-F5344CB8AC3E}">
        <p14:creationId xmlns:p14="http://schemas.microsoft.com/office/powerpoint/2010/main" val="332746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err="1"/>
              <a:t>S</a:t>
            </a:r>
            <a:r>
              <a:rPr lang="de-DE" sz="2000" b="1" dirty="0" err="1" smtClean="0"/>
              <a:t>pillover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spread</a:t>
            </a:r>
            <a:r>
              <a:rPr lang="de-DE" sz="2000" b="1" dirty="0" smtClean="0"/>
              <a:t>…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?</a:t>
            </a:r>
            <a:endParaRPr lang="de-DE" sz="20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25" y="980728"/>
            <a:ext cx="3924609" cy="3924609"/>
          </a:xfrm>
        </p:spPr>
      </p:pic>
      <p:sp>
        <p:nvSpPr>
          <p:cNvPr id="4" name="Textfeld 3"/>
          <p:cNvSpPr txBox="1"/>
          <p:nvPr/>
        </p:nvSpPr>
        <p:spPr>
          <a:xfrm>
            <a:off x="611560" y="1325667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 err="1" smtClean="0"/>
              <a:t>spread</a:t>
            </a:r>
            <a:r>
              <a:rPr lang="de-DE" sz="1400" dirty="0" smtClean="0"/>
              <a:t>: </a:t>
            </a:r>
            <a:r>
              <a:rPr lang="de-DE" sz="1400" dirty="0" err="1" smtClean="0"/>
              <a:t>mathematical</a:t>
            </a:r>
            <a:r>
              <a:rPr lang="de-DE" sz="1400" dirty="0" smtClean="0"/>
              <a:t> </a:t>
            </a:r>
            <a:r>
              <a:rPr lang="de-DE" sz="1400" dirty="0" err="1" smtClean="0"/>
              <a:t>introduced</a:t>
            </a:r>
            <a:r>
              <a:rPr lang="de-DE" sz="1400" dirty="0"/>
              <a:t> </a:t>
            </a:r>
            <a:r>
              <a:rPr lang="de-DE" sz="1400" dirty="0" err="1" smtClean="0"/>
              <a:t>because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compensation</a:t>
            </a:r>
            <a:r>
              <a:rPr lang="de-DE" sz="1400" dirty="0" smtClean="0"/>
              <a:t>/</a:t>
            </a:r>
            <a:r>
              <a:rPr lang="de-DE" sz="1400" dirty="0" err="1" smtClean="0"/>
              <a:t>unmixing</a:t>
            </a:r>
            <a:endParaRPr lang="de-DE" sz="1400" dirty="0" smtClean="0"/>
          </a:p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 err="1" smtClean="0"/>
              <a:t>brighter</a:t>
            </a:r>
            <a:r>
              <a:rPr lang="de-DE" sz="1400" dirty="0" smtClean="0"/>
              <a:t> </a:t>
            </a:r>
            <a:r>
              <a:rPr lang="de-DE" sz="1400" dirty="0" err="1" smtClean="0"/>
              <a:t>dyes</a:t>
            </a:r>
            <a:r>
              <a:rPr lang="de-DE" sz="1400" dirty="0" smtClean="0"/>
              <a:t> </a:t>
            </a:r>
            <a:r>
              <a:rPr lang="de-DE" sz="1400" dirty="0" smtClean="0">
                <a:sym typeface="Wingdings" panose="05000000000000000000" pitchFamily="2" charset="2"/>
              </a:rPr>
              <a:t> </a:t>
            </a:r>
            <a:r>
              <a:rPr lang="de-DE" sz="1400" dirty="0" err="1" smtClean="0">
                <a:sym typeface="Wingdings" panose="05000000000000000000" pitchFamily="2" charset="2"/>
              </a:rPr>
              <a:t>bigger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spread</a:t>
            </a:r>
            <a:endParaRPr lang="de-DE" sz="1400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Clr>
                <a:srgbClr val="A1003D"/>
              </a:buClr>
              <a:buFont typeface="Arial" panose="020B0604020202020204" pitchFamily="34" charset="0"/>
              <a:buChar char="•"/>
            </a:pPr>
            <a:r>
              <a:rPr lang="de-DE" sz="1400" dirty="0" err="1" smtClean="0">
                <a:sym typeface="Wingdings" panose="05000000000000000000" pitchFamily="2" charset="2"/>
              </a:rPr>
              <a:t>depends</a:t>
            </a:r>
            <a:r>
              <a:rPr lang="de-DE" sz="1400" dirty="0" smtClean="0">
                <a:sym typeface="Wingdings" panose="05000000000000000000" pitchFamily="2" charset="2"/>
              </a:rPr>
              <a:t> on </a:t>
            </a:r>
            <a:r>
              <a:rPr lang="de-DE" sz="1400" dirty="0" err="1" smtClean="0">
                <a:sym typeface="Wingdings" panose="05000000000000000000" pitchFamily="2" charset="2"/>
              </a:rPr>
              <a:t>dyes</a:t>
            </a:r>
            <a:r>
              <a:rPr lang="de-DE" sz="1400" dirty="0" smtClean="0">
                <a:sym typeface="Wingdings" panose="05000000000000000000" pitchFamily="2" charset="2"/>
              </a:rPr>
              <a:t>  </a:t>
            </a:r>
            <a:r>
              <a:rPr lang="de-DE" sz="1400" dirty="0" err="1" smtClean="0">
                <a:sym typeface="Wingdings" panose="05000000000000000000" pitchFamily="2" charset="2"/>
              </a:rPr>
              <a:t>important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for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panel</a:t>
            </a:r>
            <a:r>
              <a:rPr lang="de-DE" sz="1400" dirty="0" smtClean="0">
                <a:sym typeface="Wingdings" panose="05000000000000000000" pitchFamily="2" charset="2"/>
              </a:rPr>
              <a:t> design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8079547" y="299782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spillover</a:t>
            </a:r>
            <a:endParaRPr lang="de-DE" dirty="0" smtClean="0"/>
          </a:p>
          <a:p>
            <a:r>
              <a:rPr lang="de-DE" dirty="0" err="1" smtClean="0"/>
              <a:t>spread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8033455" y="2492896"/>
            <a:ext cx="0" cy="1656184"/>
          </a:xfrm>
          <a:prstGeom prst="straightConnector1">
            <a:avLst/>
          </a:prstGeom>
          <a:noFill/>
          <a:ln w="38100" cap="flat" cmpd="sng" algn="ctr">
            <a:solidFill>
              <a:srgbClr val="A1003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>
          <a:xfrm>
            <a:off x="4419147" y="49411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https://www.researchgate.net/figure/Spreading-error-and-loss-of-detection-sensitivity-a-APC-data-spread-into-the-Alexa_fig2_310494404</a:t>
            </a:r>
          </a:p>
        </p:txBody>
      </p:sp>
    </p:spTree>
    <p:extLst>
      <p:ext uri="{BB962C8B-B14F-4D97-AF65-F5344CB8AC3E}">
        <p14:creationId xmlns:p14="http://schemas.microsoft.com/office/powerpoint/2010/main" val="426733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009299\AppData\Local\Temp\Spreading-error-and-fluorochrome-brightness-in-panel-design-and-common-compens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4284"/>
            <a:ext cx="7994797" cy="52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67374" y="6289068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Guidelines for the use of flow cytometry and cell sorting in immunological studies (third edition) - Scientific Figure on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ResearchGate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. Available from: https://www.researchgate.net/figure/Spreading-error-and-fluorochrome-brightness-in-panel-design-and-common-compensation_fig4_356873359 [accessed 30 Apr, 2023]</a:t>
            </a:r>
            <a:endParaRPr lang="de-DE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908050" y="332656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000" b="1" kern="0" dirty="0" err="1" smtClean="0"/>
              <a:t>Spillover</a:t>
            </a:r>
            <a:r>
              <a:rPr lang="de-DE" sz="2000" b="1" kern="0" dirty="0" smtClean="0"/>
              <a:t> </a:t>
            </a:r>
            <a:r>
              <a:rPr lang="de-DE" sz="2000" b="1" kern="0" dirty="0" err="1" smtClean="0"/>
              <a:t>spread</a:t>
            </a:r>
            <a:r>
              <a:rPr lang="de-DE" sz="2000" b="1" kern="0" dirty="0" smtClean="0"/>
              <a:t>…</a:t>
            </a:r>
            <a:r>
              <a:rPr lang="de-DE" sz="2000" b="1" kern="0" dirty="0" err="1" smtClean="0"/>
              <a:t>is</a:t>
            </a:r>
            <a:r>
              <a:rPr lang="de-DE" sz="2000" b="1" kern="0" dirty="0" smtClean="0"/>
              <a:t>?</a:t>
            </a:r>
            <a:endParaRPr lang="de-DE" sz="2000" b="1" kern="0" dirty="0"/>
          </a:p>
        </p:txBody>
      </p:sp>
      <p:sp>
        <p:nvSpPr>
          <p:cNvPr id="2" name="Rechteck 1"/>
          <p:cNvSpPr/>
          <p:nvPr/>
        </p:nvSpPr>
        <p:spPr bwMode="auto">
          <a:xfrm>
            <a:off x="4283968" y="836712"/>
            <a:ext cx="4608512" cy="1656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67544" y="2708920"/>
            <a:ext cx="2160240" cy="187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3131840" y="2708920"/>
            <a:ext cx="4176464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467544" y="4742396"/>
            <a:ext cx="7848872" cy="1488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2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615C7E8-99FA-4EF3-83D8-33408F23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/>
              <a:t>G</a:t>
            </a:r>
            <a:r>
              <a:rPr lang="de-DE" sz="2000" b="1" dirty="0" smtClean="0"/>
              <a:t>olden </a:t>
            </a:r>
            <a:r>
              <a:rPr lang="de-DE" sz="2000" b="1" dirty="0" err="1"/>
              <a:t>rules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400" b="1" dirty="0" err="1" smtClean="0"/>
              <a:t>compensation</a:t>
            </a:r>
            <a:r>
              <a:rPr lang="de-DE" sz="2400" b="1" dirty="0" smtClean="0"/>
              <a:t>/</a:t>
            </a:r>
            <a:r>
              <a:rPr lang="de-DE" sz="2400" b="1" dirty="0" err="1" smtClean="0"/>
              <a:t>reference</a:t>
            </a:r>
            <a:r>
              <a:rPr lang="de-DE" sz="2400" b="1" dirty="0" smtClean="0"/>
              <a:t> </a:t>
            </a:r>
            <a:r>
              <a:rPr lang="de-DE" sz="2400" b="1" dirty="0" err="1"/>
              <a:t>controls</a:t>
            </a:r>
            <a:endParaRPr lang="de-DE" sz="2000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DC0C16B0-B876-4DE1-A689-94337CCE97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650" y="1124744"/>
            <a:ext cx="7704138" cy="545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err="1" smtClean="0"/>
              <a:t>Ctrls</a:t>
            </a:r>
            <a:r>
              <a:rPr lang="de-DE" sz="1400" dirty="0" smtClean="0"/>
              <a:t> must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stained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r>
              <a:rPr lang="de-DE" sz="1400" dirty="0" smtClean="0"/>
              <a:t> ONE fluorophor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/>
              <a:t>Ctrls</a:t>
            </a:r>
            <a:r>
              <a:rPr lang="de-DE" sz="1400" dirty="0" smtClean="0"/>
              <a:t> </a:t>
            </a:r>
            <a:r>
              <a:rPr lang="de-DE" sz="1400" dirty="0" err="1" smtClean="0"/>
              <a:t>need</a:t>
            </a:r>
            <a:r>
              <a:rPr lang="de-DE" sz="1400" dirty="0" smtClean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bright</a:t>
            </a:r>
            <a:r>
              <a:rPr lang="de-DE" sz="1400" dirty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even</a:t>
            </a:r>
            <a:r>
              <a:rPr lang="de-DE" sz="1400" dirty="0" smtClean="0"/>
              <a:t> </a:t>
            </a:r>
            <a:r>
              <a:rPr lang="de-DE" sz="1400" dirty="0" err="1" smtClean="0"/>
              <a:t>brighter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samples</a:t>
            </a:r>
            <a:r>
              <a:rPr lang="de-DE" sz="1400" dirty="0"/>
              <a:t> </a:t>
            </a:r>
            <a:r>
              <a:rPr lang="de-DE" sz="1400" dirty="0" err="1" smtClean="0"/>
              <a:t>fully</a:t>
            </a:r>
            <a:r>
              <a:rPr lang="de-DE" sz="1400" dirty="0" smtClean="0"/>
              <a:t> </a:t>
            </a:r>
            <a:r>
              <a:rPr lang="de-DE" sz="1400" dirty="0" err="1" smtClean="0"/>
              <a:t>stained</a:t>
            </a: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dirty="0" err="1" smtClean="0"/>
              <a:t>Ctrls</a:t>
            </a:r>
            <a:r>
              <a:rPr lang="de-DE" sz="1400" dirty="0" smtClean="0"/>
              <a:t> must </a:t>
            </a:r>
            <a:r>
              <a:rPr lang="de-DE" sz="1400" dirty="0" err="1" smtClean="0"/>
              <a:t>contain</a:t>
            </a:r>
            <a:r>
              <a:rPr lang="de-DE" sz="1400" dirty="0" smtClean="0"/>
              <a:t> a negative </a:t>
            </a:r>
            <a:r>
              <a:rPr lang="de-DE" sz="1400" dirty="0" err="1" smtClean="0"/>
              <a:t>and</a:t>
            </a:r>
            <a:r>
              <a:rPr lang="de-DE" sz="1400" dirty="0" smtClean="0"/>
              <a:t> a positive </a:t>
            </a:r>
            <a:r>
              <a:rPr lang="de-DE" sz="1400" dirty="0" err="1" smtClean="0"/>
              <a:t>population</a:t>
            </a:r>
            <a:r>
              <a:rPr lang="de-DE" sz="1400" dirty="0" smtClean="0"/>
              <a:t> (</a:t>
            </a:r>
            <a:r>
              <a:rPr lang="de-DE" sz="1400" dirty="0" err="1" smtClean="0"/>
              <a:t>unstained</a:t>
            </a:r>
            <a:r>
              <a:rPr lang="de-DE" sz="1400" dirty="0" smtClean="0"/>
              <a:t>)</a:t>
            </a:r>
          </a:p>
          <a:p>
            <a:pPr>
              <a:lnSpc>
                <a:spcPct val="150000"/>
              </a:lnSpc>
            </a:pPr>
            <a:endParaRPr lang="de-DE" sz="1400" dirty="0" smtClean="0"/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endParaRPr lang="de-DE" sz="1400" dirty="0" smtClean="0"/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endParaRPr lang="de-DE" sz="1400" dirty="0" smtClean="0"/>
          </a:p>
          <a:p>
            <a:pPr>
              <a:lnSpc>
                <a:spcPct val="150000"/>
              </a:lnSpc>
            </a:pPr>
            <a:r>
              <a:rPr lang="de-DE" sz="1400" dirty="0"/>
              <a:t>B</a:t>
            </a:r>
            <a:r>
              <a:rPr lang="de-DE" sz="1400" dirty="0" smtClean="0"/>
              <a:t>ackground </a:t>
            </a:r>
            <a:r>
              <a:rPr lang="de-DE" sz="1400" dirty="0"/>
              <a:t>(</a:t>
            </a:r>
            <a:r>
              <a:rPr lang="de-DE" sz="1400" dirty="0" err="1"/>
              <a:t>autofluorescence</a:t>
            </a:r>
            <a:r>
              <a:rPr lang="de-DE" sz="1400" dirty="0"/>
              <a:t>) </a:t>
            </a:r>
            <a:r>
              <a:rPr lang="de-DE" sz="1400" dirty="0" err="1"/>
              <a:t>of</a:t>
            </a:r>
            <a:r>
              <a:rPr lang="de-DE" sz="1400" dirty="0"/>
              <a:t> positive and negative </a:t>
            </a:r>
            <a:r>
              <a:rPr lang="de-DE" sz="1400" dirty="0" err="1"/>
              <a:t>population</a:t>
            </a:r>
            <a:r>
              <a:rPr lang="de-DE" sz="1400" dirty="0"/>
              <a:t> </a:t>
            </a:r>
            <a:r>
              <a:rPr lang="de-DE" sz="1400" dirty="0" err="1"/>
              <a:t>needs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same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 err="1">
                <a:sym typeface="Wingdings" panose="05000000000000000000" pitchFamily="2" charset="2"/>
              </a:rPr>
              <a:t>compare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cells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with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cells</a:t>
            </a:r>
            <a:r>
              <a:rPr lang="de-DE" sz="1400" dirty="0">
                <a:sym typeface="Wingdings" panose="05000000000000000000" pitchFamily="2" charset="2"/>
              </a:rPr>
              <a:t>, </a:t>
            </a:r>
            <a:r>
              <a:rPr lang="de-DE" sz="1400" dirty="0" err="1">
                <a:sym typeface="Wingdings" panose="05000000000000000000" pitchFamily="2" charset="2"/>
              </a:rPr>
              <a:t>beads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with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beads</a:t>
            </a:r>
            <a:endParaRPr lang="de-DE" sz="1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ym typeface="Wingdings" panose="05000000000000000000" pitchFamily="2" charset="2"/>
              </a:rPr>
              <a:t>Ctrl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dye</a:t>
            </a:r>
            <a:r>
              <a:rPr lang="de-DE" sz="1400" dirty="0" smtClean="0">
                <a:sym typeface="Wingdings" panose="05000000000000000000" pitchFamily="2" charset="2"/>
              </a:rPr>
              <a:t> must </a:t>
            </a:r>
            <a:r>
              <a:rPr lang="de-DE" sz="1400" dirty="0">
                <a:sym typeface="Wingdings" panose="05000000000000000000" pitchFamily="2" charset="2"/>
              </a:rPr>
              <a:t>fit experimental </a:t>
            </a:r>
            <a:r>
              <a:rPr lang="de-DE" sz="1400" dirty="0" err="1" smtClean="0">
                <a:sym typeface="Wingdings" panose="05000000000000000000" pitchFamily="2" charset="2"/>
              </a:rPr>
              <a:t>color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 FITC </a:t>
            </a:r>
            <a:r>
              <a:rPr lang="de-DE" sz="1400" dirty="0">
                <a:solidFill>
                  <a:srgbClr val="FF0000"/>
                </a:solidFill>
                <a:sym typeface="Wingdings" panose="05000000000000000000" pitchFamily="2" charset="2"/>
              </a:rPr>
              <a:t>≠</a:t>
            </a:r>
            <a:r>
              <a:rPr lang="de-DE" sz="1400" dirty="0">
                <a:sym typeface="Wingdings" panose="05000000000000000000" pitchFamily="2" charset="2"/>
              </a:rPr>
              <a:t> GFP </a:t>
            </a:r>
            <a:r>
              <a:rPr lang="de-DE" sz="1400" dirty="0">
                <a:solidFill>
                  <a:srgbClr val="FF0000"/>
                </a:solidFill>
                <a:sym typeface="Wingdings" panose="05000000000000000000" pitchFamily="2" charset="2"/>
              </a:rPr>
              <a:t>≠</a:t>
            </a:r>
            <a:r>
              <a:rPr lang="de-DE" sz="1400" dirty="0">
                <a:sym typeface="Wingdings" panose="05000000000000000000" pitchFamily="2" charset="2"/>
              </a:rPr>
              <a:t> AF488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ym typeface="Wingdings" panose="05000000000000000000" pitchFamily="2" charset="2"/>
              </a:rPr>
              <a:t>B</a:t>
            </a:r>
            <a:r>
              <a:rPr lang="de-DE" sz="1400" dirty="0" err="1" smtClean="0">
                <a:sym typeface="Wingdings" panose="05000000000000000000" pitchFamily="2" charset="2"/>
              </a:rPr>
              <a:t>eads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good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for</a:t>
            </a:r>
            <a:r>
              <a:rPr lang="de-DE" sz="1400" dirty="0">
                <a:sym typeface="Wingdings" panose="05000000000000000000" pitchFamily="2" charset="2"/>
              </a:rPr>
              <a:t> rare </a:t>
            </a:r>
            <a:r>
              <a:rPr lang="de-DE" sz="1400" dirty="0" err="1">
                <a:sym typeface="Wingdings" panose="05000000000000000000" pitchFamily="2" charset="2"/>
              </a:rPr>
              <a:t>cell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markers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or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use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higher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expressed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markers</a:t>
            </a:r>
            <a:endParaRPr lang="de-DE" sz="1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Tandem-</a:t>
            </a:r>
            <a:r>
              <a:rPr lang="de-DE" sz="1400" dirty="0" err="1">
                <a:sym typeface="Wingdings" panose="05000000000000000000" pitchFamily="2" charset="2"/>
              </a:rPr>
              <a:t>dyes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differ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from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lot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to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lot</a:t>
            </a:r>
            <a:endParaRPr lang="de-DE" sz="1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400" dirty="0" err="1">
                <a:sym typeface="Wingdings" panose="05000000000000000000" pitchFamily="2" charset="2"/>
              </a:rPr>
              <a:t>B</a:t>
            </a:r>
            <a:r>
              <a:rPr lang="de-DE" sz="1400" dirty="0" err="1" smtClean="0">
                <a:sym typeface="Wingdings" panose="05000000000000000000" pitchFamily="2" charset="2"/>
              </a:rPr>
              <a:t>uffers</a:t>
            </a:r>
            <a:r>
              <a:rPr lang="de-DE" sz="1400" dirty="0">
                <a:sym typeface="Wingdings" panose="05000000000000000000" pitchFamily="2" charset="2"/>
              </a:rPr>
              <a:t>, </a:t>
            </a:r>
            <a:r>
              <a:rPr lang="de-DE" sz="1400" dirty="0" err="1">
                <a:sym typeface="Wingdings" panose="05000000000000000000" pitchFamily="2" charset="2"/>
              </a:rPr>
              <a:t>fixation</a:t>
            </a:r>
            <a:r>
              <a:rPr lang="de-DE" sz="1400" dirty="0">
                <a:sym typeface="Wingdings" panose="05000000000000000000" pitchFamily="2" charset="2"/>
              </a:rPr>
              <a:t>, … </a:t>
            </a:r>
            <a:r>
              <a:rPr lang="de-DE" sz="1400" dirty="0" err="1">
                <a:sym typeface="Wingdings" panose="05000000000000000000" pitchFamily="2" charset="2"/>
              </a:rPr>
              <a:t>may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change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the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fluorophors</a:t>
            </a:r>
            <a:r>
              <a:rPr lang="de-DE" sz="1400" dirty="0">
                <a:sym typeface="Wingdings" panose="05000000000000000000" pitchFamily="2" charset="2"/>
              </a:rPr>
              <a:t>  </a:t>
            </a:r>
            <a:r>
              <a:rPr lang="de-DE" sz="1400" dirty="0" err="1">
                <a:sym typeface="Wingdings" panose="05000000000000000000" pitchFamily="2" charset="2"/>
              </a:rPr>
              <a:t>changes</a:t>
            </a:r>
            <a:r>
              <a:rPr lang="de-DE" sz="1400" dirty="0">
                <a:sym typeface="Wingdings" panose="05000000000000000000" pitchFamily="2" charset="2"/>
              </a:rPr>
              <a:t> in </a:t>
            </a:r>
            <a:r>
              <a:rPr lang="de-DE" sz="1400" dirty="0" err="1">
                <a:sym typeface="Wingdings" panose="05000000000000000000" pitchFamily="2" charset="2"/>
              </a:rPr>
              <a:t>compensation</a:t>
            </a:r>
            <a:endParaRPr lang="de-DE" sz="1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5" y="2204864"/>
            <a:ext cx="6178277" cy="17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7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2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4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478</Words>
  <Application>Microsoft Office PowerPoint</Application>
  <PresentationFormat>Bildschirmpräsentation (4:3)</PresentationFormat>
  <Paragraphs>82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Benutzerdefiniertes Design</vt:lpstr>
      <vt:lpstr>1_Benutzerdefiniertes Design</vt:lpstr>
      <vt:lpstr>2_Benutzerdefiniertes Design</vt:lpstr>
      <vt:lpstr>3_Benutzerdefiniertes Design</vt:lpstr>
      <vt:lpstr>4_Benutzerdefiniertes Design</vt:lpstr>
      <vt:lpstr>5_Benutzerdefiniertes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Spillover spread…is?</vt:lpstr>
      <vt:lpstr>PowerPoint-Präsentation</vt:lpstr>
      <vt:lpstr>Golden rules for compensation/reference controls</vt:lpstr>
      <vt:lpstr>Golden rules for compensation/reference controls</vt:lpstr>
      <vt:lpstr>Compensation Matrix in FlowJo</vt:lpstr>
      <vt:lpstr>Compensation Matrix in FlowJo</vt:lpstr>
      <vt:lpstr>Post-acquisition unmixing in SpectroFlo</vt:lpstr>
      <vt:lpstr>Compensation/Unmixing: Take home message</vt:lpstr>
      <vt:lpstr>Thank you for your attention.    See you next month: 6th June    Next topic The alpha and omega of preparing cells for flow cytometry   </vt:lpstr>
    </vt:vector>
  </TitlesOfParts>
  <Company>Qbus Werbeagentur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Axel Wüstemann</dc:creator>
  <cp:lastModifiedBy>Bergmann, Wendy</cp:lastModifiedBy>
  <cp:revision>149</cp:revision>
  <dcterms:created xsi:type="dcterms:W3CDTF">2015-02-09T15:01:22Z</dcterms:created>
  <dcterms:modified xsi:type="dcterms:W3CDTF">2023-05-01T20:12:45Z</dcterms:modified>
</cp:coreProperties>
</file>